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1" r:id="rId5"/>
    <p:sldId id="256" r:id="rId6"/>
    <p:sldId id="257" r:id="rId7"/>
    <p:sldId id="260" r:id="rId8"/>
    <p:sldId id="269" r:id="rId9"/>
    <p:sldId id="267" r:id="rId10"/>
    <p:sldId id="262" r:id="rId11"/>
    <p:sldId id="266"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7083-6261-FB84-5ACC-6ED2442E3E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7BACE5-9940-F828-38E3-535754766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40FF64-7D32-563F-FC03-6B06713C2A83}"/>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5" name="Footer Placeholder 4">
            <a:extLst>
              <a:ext uri="{FF2B5EF4-FFF2-40B4-BE49-F238E27FC236}">
                <a16:creationId xmlns:a16="http://schemas.microsoft.com/office/drawing/2014/main" id="{D324C4D7-E739-A76C-8D7F-3A7E4BEBF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C10F5-5DF6-2A6D-3878-E9AA399FA510}"/>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2149770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D5ED-386F-FB52-98C0-3619ACB752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D80A0A-DD97-9EAD-EDA7-A93EFCA537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62F97-E707-26AF-C09C-068F4EF9E1E8}"/>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5" name="Footer Placeholder 4">
            <a:extLst>
              <a:ext uri="{FF2B5EF4-FFF2-40B4-BE49-F238E27FC236}">
                <a16:creationId xmlns:a16="http://schemas.microsoft.com/office/drawing/2014/main" id="{B3692422-0BF8-6A09-11CB-8D25B1DA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739B0-15AA-E0CD-0F9B-CB52B53C59A7}"/>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2703058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9D2582-5BA2-4790-9991-4BC7EA4A2E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95B4F9-30AD-0705-70D1-C31D149DFC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96AC7-C359-71B8-60D6-C3C0C0FB367C}"/>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5" name="Footer Placeholder 4">
            <a:extLst>
              <a:ext uri="{FF2B5EF4-FFF2-40B4-BE49-F238E27FC236}">
                <a16:creationId xmlns:a16="http://schemas.microsoft.com/office/drawing/2014/main" id="{473F5241-4D41-F0FF-2C0E-7B6410C01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18ABE-61CF-EA1B-6A40-932259148061}"/>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350829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A386-C941-494F-BB61-3508C73EC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252871-DD59-88E0-E8CD-FB74898FDA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D6ACD-9F0E-9496-BDB1-701B279409ED}"/>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5" name="Footer Placeholder 4">
            <a:extLst>
              <a:ext uri="{FF2B5EF4-FFF2-40B4-BE49-F238E27FC236}">
                <a16:creationId xmlns:a16="http://schemas.microsoft.com/office/drawing/2014/main" id="{0E30317B-518D-0D76-854A-DEAA9F79B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9123C-C371-7C8D-1403-805004A20223}"/>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1195369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90A8-EF64-687E-C5A5-5633C5303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A25741-B2EF-FC74-6D58-9E23332F12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647F5-014D-6A8F-5A16-A4AE81CE0EDE}"/>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5" name="Footer Placeholder 4">
            <a:extLst>
              <a:ext uri="{FF2B5EF4-FFF2-40B4-BE49-F238E27FC236}">
                <a16:creationId xmlns:a16="http://schemas.microsoft.com/office/drawing/2014/main" id="{F22286C3-06F9-53D0-89D6-C92998AAA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45AAE-3B5C-95E9-DA7D-9FE566B3B8A3}"/>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1252648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372A4-A10F-AC4B-6E2C-F100182220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E61E7-A67F-279F-DB41-BDB4F70472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D76718-088D-1C19-BB85-F12DF75DEF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6AABBE-28D6-5670-F440-E478E201C28C}"/>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6" name="Footer Placeholder 5">
            <a:extLst>
              <a:ext uri="{FF2B5EF4-FFF2-40B4-BE49-F238E27FC236}">
                <a16:creationId xmlns:a16="http://schemas.microsoft.com/office/drawing/2014/main" id="{EE706B87-2877-A093-31D6-A63FC38AE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6F135E-B1F0-6DB8-E57E-3AFE7F10CC75}"/>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728469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7D03-0DA2-BE75-B93A-27F3FB8442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23D60-B979-75C8-A47A-F1D91B19FB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71B56C-5248-AB08-E3F2-945433B9E1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427106-4584-CAA9-ADCF-48969BEB5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559526-38BE-8F51-6C51-AE12189CFA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1538D7-BEE3-CE0D-25DE-586A429544BD}"/>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8" name="Footer Placeholder 7">
            <a:extLst>
              <a:ext uri="{FF2B5EF4-FFF2-40B4-BE49-F238E27FC236}">
                <a16:creationId xmlns:a16="http://schemas.microsoft.com/office/drawing/2014/main" id="{7E39BCCF-A767-CFC2-8219-E6107B7F7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7E50D1-8B44-67D4-FE29-D94FCFA5E155}"/>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137886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518E-0072-A8D7-734A-091673BDCD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16DB0D-11B6-2A35-8001-673D367D968E}"/>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4" name="Footer Placeholder 3">
            <a:extLst>
              <a:ext uri="{FF2B5EF4-FFF2-40B4-BE49-F238E27FC236}">
                <a16:creationId xmlns:a16="http://schemas.microsoft.com/office/drawing/2014/main" id="{A588EBDF-7431-0C3F-12C1-85147F450C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D66837-59F2-A183-A23C-E0F045CD1796}"/>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737097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559F4-8641-90DE-7FD9-584D58CF8863}"/>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3" name="Footer Placeholder 2">
            <a:extLst>
              <a:ext uri="{FF2B5EF4-FFF2-40B4-BE49-F238E27FC236}">
                <a16:creationId xmlns:a16="http://schemas.microsoft.com/office/drawing/2014/main" id="{B8CF66C7-7FF9-8B7A-A705-04596CCEA9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B9AD47-BB9D-B884-3CD5-647F715ACDD0}"/>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1619785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B5EC-9A01-61BF-A668-A249E371D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94A1EB-CAFD-9715-29D6-765375390B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AB60DB-CF39-4F58-96D8-A9FA840A2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134A0-BB28-5EAE-66A1-8D935A49347A}"/>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6" name="Footer Placeholder 5">
            <a:extLst>
              <a:ext uri="{FF2B5EF4-FFF2-40B4-BE49-F238E27FC236}">
                <a16:creationId xmlns:a16="http://schemas.microsoft.com/office/drawing/2014/main" id="{18038D75-DE6E-BE80-FD6D-E00E4E271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93359-7E8A-53F5-3559-541414BAC257}"/>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1486411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EC89-15D4-97D4-A346-CDDCF7089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D32666-976C-A7C5-FF47-5C9D4CED9E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A07042-2050-1C45-168F-8B9CCC6C9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C097E7-FAEF-CA3C-8B79-3C3D41C3A1A8}"/>
              </a:ext>
            </a:extLst>
          </p:cNvPr>
          <p:cNvSpPr>
            <a:spLocks noGrp="1"/>
          </p:cNvSpPr>
          <p:nvPr>
            <p:ph type="dt" sz="half" idx="10"/>
          </p:nvPr>
        </p:nvSpPr>
        <p:spPr/>
        <p:txBody>
          <a:bodyPr/>
          <a:lstStyle/>
          <a:p>
            <a:fld id="{3F6550A5-DC59-49D7-814B-B7CECBC179D1}" type="datetimeFigureOut">
              <a:rPr lang="en-US" smtClean="0"/>
              <a:t>6/19/2022</a:t>
            </a:fld>
            <a:endParaRPr lang="en-US"/>
          </a:p>
        </p:txBody>
      </p:sp>
      <p:sp>
        <p:nvSpPr>
          <p:cNvPr id="6" name="Footer Placeholder 5">
            <a:extLst>
              <a:ext uri="{FF2B5EF4-FFF2-40B4-BE49-F238E27FC236}">
                <a16:creationId xmlns:a16="http://schemas.microsoft.com/office/drawing/2014/main" id="{F8330E56-DF68-D000-3180-EFD0FBACE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4C0A26-D6FA-25D8-F0ED-6927744CE528}"/>
              </a:ext>
            </a:extLst>
          </p:cNvPr>
          <p:cNvSpPr>
            <a:spLocks noGrp="1"/>
          </p:cNvSpPr>
          <p:nvPr>
            <p:ph type="sldNum" sz="quarter" idx="12"/>
          </p:nvPr>
        </p:nvSpPr>
        <p:spPr/>
        <p:txBody>
          <a:bodyPr/>
          <a:lstStyle/>
          <a:p>
            <a:fld id="{7C50B852-3727-4A92-84E3-66DF2715B5B3}" type="slidenum">
              <a:rPr lang="en-US" smtClean="0"/>
              <a:t>‹#›</a:t>
            </a:fld>
            <a:endParaRPr lang="en-US"/>
          </a:p>
        </p:txBody>
      </p:sp>
    </p:spTree>
    <p:extLst>
      <p:ext uri="{BB962C8B-B14F-4D97-AF65-F5344CB8AC3E}">
        <p14:creationId xmlns:p14="http://schemas.microsoft.com/office/powerpoint/2010/main" val="403096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C4455E-DDD3-0446-8D3C-FBB1670F23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7E3D89-D6AB-9B57-E685-1D02005C3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636E2-AEAB-568A-2E4A-45276E74E1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550A5-DC59-49D7-814B-B7CECBC179D1}" type="datetimeFigureOut">
              <a:rPr lang="en-US" smtClean="0"/>
              <a:t>6/19/2022</a:t>
            </a:fld>
            <a:endParaRPr lang="en-US"/>
          </a:p>
        </p:txBody>
      </p:sp>
      <p:sp>
        <p:nvSpPr>
          <p:cNvPr id="5" name="Footer Placeholder 4">
            <a:extLst>
              <a:ext uri="{FF2B5EF4-FFF2-40B4-BE49-F238E27FC236}">
                <a16:creationId xmlns:a16="http://schemas.microsoft.com/office/drawing/2014/main" id="{4DF10640-E686-1346-75EE-5792F9422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02C946-875B-3BC3-1558-2D3901BA0C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0B852-3727-4A92-84E3-66DF2715B5B3}" type="slidenum">
              <a:rPr lang="en-US" smtClean="0"/>
              <a:t>‹#›</a:t>
            </a:fld>
            <a:endParaRPr lang="en-US"/>
          </a:p>
        </p:txBody>
      </p:sp>
    </p:spTree>
    <p:extLst>
      <p:ext uri="{BB962C8B-B14F-4D97-AF65-F5344CB8AC3E}">
        <p14:creationId xmlns:p14="http://schemas.microsoft.com/office/powerpoint/2010/main" val="254360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hyperlink" Target="https://github.com/bossthanison/ROAD-SURFACE-ANOMALY-DETECTION" TargetMode="External"/><Relationship Id="rId4" Type="http://schemas.openxmlformats.org/officeDocument/2006/relationships/hyperlink" Target="https://app.powerbi.com/groups/95c4e5e5-909e-486f-9d01-69a43dbc85ce/reports/9df3468b-9016-4bea-b265-5bf0e3501dff?ctid=db5def6b-8fd8-4a3e-91dc-8db2501a6822&amp;pbi_source=linkSh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Finish line">
            <a:extLst>
              <a:ext uri="{FF2B5EF4-FFF2-40B4-BE49-F238E27FC236}">
                <a16:creationId xmlns:a16="http://schemas.microsoft.com/office/drawing/2014/main" id="{371E630C-F83E-E381-F17A-1B82F9C8AADB}"/>
              </a:ext>
            </a:extLst>
          </p:cNvPr>
          <p:cNvPicPr>
            <a:picLocks noChangeAspect="1"/>
          </p:cNvPicPr>
          <p:nvPr/>
        </p:nvPicPr>
        <p:blipFill rotWithShape="1">
          <a:blip r:embed="rId2"/>
          <a:srcRect b="443"/>
          <a:stretch/>
        </p:blipFill>
        <p:spPr>
          <a:xfrm>
            <a:off x="0" y="0"/>
            <a:ext cx="12191980" cy="6857990"/>
          </a:xfrm>
          <a:prstGeom prst="rect">
            <a:avLst/>
          </a:prstGeom>
        </p:spPr>
      </p:pic>
      <p:sp>
        <p:nvSpPr>
          <p:cNvPr id="35" name="Rectangle 34">
            <a:extLst>
              <a:ext uri="{FF2B5EF4-FFF2-40B4-BE49-F238E27FC236}">
                <a16:creationId xmlns:a16="http://schemas.microsoft.com/office/drawing/2014/main" id="{A7EFAB28-3B68-0973-A6C3-38025080F67C}"/>
              </a:ext>
            </a:extLst>
          </p:cNvPr>
          <p:cNvSpPr/>
          <p:nvPr/>
        </p:nvSpPr>
        <p:spPr>
          <a:xfrm>
            <a:off x="396240" y="1290320"/>
            <a:ext cx="4307140" cy="3952355"/>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1CA9B50-9721-B551-2137-37C62EE5391A}"/>
              </a:ext>
            </a:extLst>
          </p:cNvPr>
          <p:cNvGrpSpPr/>
          <p:nvPr/>
        </p:nvGrpSpPr>
        <p:grpSpPr>
          <a:xfrm>
            <a:off x="678066" y="1470708"/>
            <a:ext cx="3753345" cy="1240436"/>
            <a:chOff x="698386" y="789988"/>
            <a:chExt cx="3753345" cy="1240436"/>
          </a:xfrm>
        </p:grpSpPr>
        <p:pic>
          <p:nvPicPr>
            <p:cNvPr id="28" name="Picture 27">
              <a:extLst>
                <a:ext uri="{FF2B5EF4-FFF2-40B4-BE49-F238E27FC236}">
                  <a16:creationId xmlns:a16="http://schemas.microsoft.com/office/drawing/2014/main" id="{19E239FD-A724-8B52-C88B-B486D08AE2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416" b="92532" l="1923" r="95385">
                          <a14:foregroundMark x1="10769" y1="38961" x2="9231" y2="64610"/>
                          <a14:foregroundMark x1="9231" y1="64610" x2="6154" y2="58117"/>
                          <a14:foregroundMark x1="91538" y1="48701" x2="82692" y2="75325"/>
                          <a14:foregroundMark x1="94231" y1="58117" x2="95385" y2="53571"/>
                          <a14:foregroundMark x1="63077" y1="86688" x2="27692" y2="89286"/>
                          <a14:foregroundMark x1="35385" y1="93182" x2="56538" y2="92857"/>
                          <a14:foregroundMark x1="56538" y1="92857" x2="59615" y2="92857"/>
                          <a14:foregroundMark x1="1923" y1="53247" x2="1923" y2="57468"/>
                        </a14:backgroundRemoval>
                      </a14:imgEffect>
                    </a14:imgLayer>
                  </a14:imgProps>
                </a:ext>
              </a:extLst>
            </a:blip>
            <a:stretch>
              <a:fillRect/>
            </a:stretch>
          </p:blipFill>
          <p:spPr>
            <a:xfrm>
              <a:off x="698386" y="789988"/>
              <a:ext cx="1047121" cy="1240436"/>
            </a:xfrm>
            <a:prstGeom prst="rect">
              <a:avLst/>
            </a:prstGeom>
          </p:spPr>
        </p:pic>
        <p:sp>
          <p:nvSpPr>
            <p:cNvPr id="19" name="Oval 18">
              <a:extLst>
                <a:ext uri="{FF2B5EF4-FFF2-40B4-BE49-F238E27FC236}">
                  <a16:creationId xmlns:a16="http://schemas.microsoft.com/office/drawing/2014/main" id="{422A8A2F-2F00-4284-29CB-A7EFC0CE2EFD}"/>
                </a:ext>
              </a:extLst>
            </p:cNvPr>
            <p:cNvSpPr/>
            <p:nvPr/>
          </p:nvSpPr>
          <p:spPr>
            <a:xfrm>
              <a:off x="698386" y="973239"/>
              <a:ext cx="996531" cy="99653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ADFD7AB-DFB3-C5E6-9A77-006CFEE00103}"/>
                </a:ext>
              </a:extLst>
            </p:cNvPr>
            <p:cNvSpPr/>
            <p:nvPr/>
          </p:nvSpPr>
          <p:spPr>
            <a:xfrm>
              <a:off x="1717793" y="1319047"/>
              <a:ext cx="2733938" cy="320757"/>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THANISORN SARAPHAN</a:t>
              </a:r>
            </a:p>
          </p:txBody>
        </p:sp>
      </p:grpSp>
      <p:grpSp>
        <p:nvGrpSpPr>
          <p:cNvPr id="33" name="Group 32">
            <a:extLst>
              <a:ext uri="{FF2B5EF4-FFF2-40B4-BE49-F238E27FC236}">
                <a16:creationId xmlns:a16="http://schemas.microsoft.com/office/drawing/2014/main" id="{7AD07E43-0744-8866-A0FF-59C7131FCA8D}"/>
              </a:ext>
            </a:extLst>
          </p:cNvPr>
          <p:cNvGrpSpPr/>
          <p:nvPr/>
        </p:nvGrpSpPr>
        <p:grpSpPr>
          <a:xfrm>
            <a:off x="644046" y="2718082"/>
            <a:ext cx="3744661" cy="1142514"/>
            <a:chOff x="657165" y="1993434"/>
            <a:chExt cx="3744661" cy="1142514"/>
          </a:xfrm>
        </p:grpSpPr>
        <p:pic>
          <p:nvPicPr>
            <p:cNvPr id="31" name="Picture 30">
              <a:extLst>
                <a:ext uri="{FF2B5EF4-FFF2-40B4-BE49-F238E27FC236}">
                  <a16:creationId xmlns:a16="http://schemas.microsoft.com/office/drawing/2014/main" id="{856E3831-032A-B9BB-66AB-9A47AFC3EBB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98" b="91809" l="4412" r="90441">
                          <a14:foregroundMark x1="22794" y1="30034" x2="42279" y2="44369"/>
                          <a14:foregroundMark x1="19485" y1="38225" x2="42279" y2="18089"/>
                          <a14:foregroundMark x1="42279" y1="18089" x2="70588" y2="26280"/>
                          <a14:foregroundMark x1="70588" y1="26280" x2="79412" y2="51877"/>
                          <a14:foregroundMark x1="79412" y1="51877" x2="79412" y2="52901"/>
                          <a14:foregroundMark x1="78309" y1="41980" x2="69485" y2="73720"/>
                          <a14:foregroundMark x1="69485" y1="73720" x2="36029" y2="83618"/>
                          <a14:foregroundMark x1="36029" y1="83618" x2="59559" y2="91809"/>
                          <a14:foregroundMark x1="59559" y1="91809" x2="62500" y2="91126"/>
                          <a14:foregroundMark x1="78309" y1="69283" x2="81618" y2="43686"/>
                          <a14:foregroundMark x1="81985" y1="38908" x2="66176" y2="20478"/>
                          <a14:foregroundMark x1="73529" y1="25256" x2="85294" y2="39249"/>
                          <a14:foregroundMark x1="85294" y1="39249" x2="87500" y2="53925"/>
                          <a14:foregroundMark x1="11765" y1="34130" x2="31985" y2="16724"/>
                          <a14:foregroundMark x1="31985" y1="16724" x2="58456" y2="15700"/>
                          <a14:foregroundMark x1="58456" y1="15700" x2="76103" y2="21843"/>
                          <a14:foregroundMark x1="76103" y1="21843" x2="84926" y2="36860"/>
                          <a14:foregroundMark x1="84926" y1="36860" x2="88235" y2="59386"/>
                          <a14:foregroundMark x1="88235" y1="59386" x2="78309" y2="81911"/>
                          <a14:foregroundMark x1="78309" y1="81911" x2="68015" y2="89078"/>
                          <a14:foregroundMark x1="18382" y1="32423" x2="5147" y2="53584"/>
                          <a14:foregroundMark x1="5147" y1="53584" x2="6250" y2="64846"/>
                          <a14:foregroundMark x1="10662" y1="61433" x2="8824" y2="44027"/>
                          <a14:foregroundMark x1="8824" y1="44027" x2="18015" y2="26621"/>
                          <a14:foregroundMark x1="18015" y1="26621" x2="33088" y2="15358"/>
                          <a14:foregroundMark x1="33088" y1="15358" x2="51838" y2="13652"/>
                          <a14:foregroundMark x1="51838" y1="13652" x2="60294" y2="15358"/>
                          <a14:foregroundMark x1="65441" y1="16382" x2="60662" y2="14676"/>
                          <a14:foregroundMark x1="69853" y1="18771" x2="79779" y2="21160"/>
                          <a14:foregroundMark x1="81250" y1="26621" x2="90074" y2="44369"/>
                          <a14:foregroundMark x1="90074" y1="44369" x2="86029" y2="74403"/>
                          <a14:foregroundMark x1="90074" y1="62116" x2="90441" y2="56997"/>
                          <a14:foregroundMark x1="11029" y1="72696" x2="12868" y2="75427"/>
                          <a14:foregroundMark x1="13235" y1="76451" x2="13603" y2="78157"/>
                          <a14:foregroundMark x1="12500" y1="76792" x2="13603" y2="78498"/>
                        </a14:backgroundRemoval>
                      </a14:imgEffect>
                    </a14:imgLayer>
                  </a14:imgProps>
                </a:ext>
              </a:extLst>
            </a:blip>
            <a:stretch>
              <a:fillRect/>
            </a:stretch>
          </p:blipFill>
          <p:spPr>
            <a:xfrm>
              <a:off x="657165" y="1993434"/>
              <a:ext cx="1060628" cy="1142514"/>
            </a:xfrm>
            <a:prstGeom prst="rect">
              <a:avLst/>
            </a:prstGeom>
          </p:spPr>
        </p:pic>
        <p:sp>
          <p:nvSpPr>
            <p:cNvPr id="27" name="Oval 26">
              <a:extLst>
                <a:ext uri="{FF2B5EF4-FFF2-40B4-BE49-F238E27FC236}">
                  <a16:creationId xmlns:a16="http://schemas.microsoft.com/office/drawing/2014/main" id="{249325FA-3CAB-1ED0-4B23-7CBB4AC9993B}"/>
                </a:ext>
              </a:extLst>
            </p:cNvPr>
            <p:cNvSpPr/>
            <p:nvPr/>
          </p:nvSpPr>
          <p:spPr>
            <a:xfrm>
              <a:off x="671357" y="2099868"/>
              <a:ext cx="996531" cy="99653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4D43B34-42FA-8B73-027F-35803503782E}"/>
                </a:ext>
              </a:extLst>
            </p:cNvPr>
            <p:cNvSpPr/>
            <p:nvPr/>
          </p:nvSpPr>
          <p:spPr>
            <a:xfrm>
              <a:off x="1667888" y="2451452"/>
              <a:ext cx="2733938" cy="320757"/>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PISUTTIPONG MEKDANG</a:t>
              </a:r>
            </a:p>
          </p:txBody>
        </p:sp>
      </p:grpSp>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0F6D610-054C-F491-91C8-DE2290E54F47}"/>
              </a:ext>
            </a:extLst>
          </p:cNvPr>
          <p:cNvSpPr>
            <a:spLocks noGrp="1"/>
          </p:cNvSpPr>
          <p:nvPr>
            <p:ph type="ctrTitle"/>
          </p:nvPr>
        </p:nvSpPr>
        <p:spPr>
          <a:xfrm>
            <a:off x="8022021" y="3231931"/>
            <a:ext cx="3852041" cy="1834056"/>
          </a:xfrm>
        </p:spPr>
        <p:txBody>
          <a:bodyPr>
            <a:normAutofit/>
          </a:bodyPr>
          <a:lstStyle/>
          <a:p>
            <a:r>
              <a:rPr lang="en-US" sz="4000" b="1"/>
              <a:t>ROAD SURFACE </a:t>
            </a:r>
            <a:br>
              <a:rPr lang="en-US" sz="4000" b="1"/>
            </a:br>
            <a:r>
              <a:rPr lang="en-US" sz="4000" b="1"/>
              <a:t>ANOMALY DETECTION</a:t>
            </a:r>
          </a:p>
        </p:txBody>
      </p:sp>
      <p:sp>
        <p:nvSpPr>
          <p:cNvPr id="3" name="Subtitle 2">
            <a:extLst>
              <a:ext uri="{FF2B5EF4-FFF2-40B4-BE49-F238E27FC236}">
                <a16:creationId xmlns:a16="http://schemas.microsoft.com/office/drawing/2014/main" id="{7578FA9A-0C99-7000-CBE2-B17A876A67F9}"/>
              </a:ext>
            </a:extLst>
          </p:cNvPr>
          <p:cNvSpPr>
            <a:spLocks noGrp="1"/>
          </p:cNvSpPr>
          <p:nvPr>
            <p:ph type="subTitle" idx="1"/>
          </p:nvPr>
        </p:nvSpPr>
        <p:spPr>
          <a:xfrm>
            <a:off x="7782910" y="5242675"/>
            <a:ext cx="4330262" cy="683284"/>
          </a:xfrm>
        </p:spPr>
        <p:txBody>
          <a:bodyPr>
            <a:normAutofit/>
          </a:bodyPr>
          <a:lstStyle/>
          <a:p>
            <a:r>
              <a:rPr lang="en-US" sz="2000"/>
              <a:t>TEAM: BADSBOYS</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572E6BE-2059-4D5E-DA38-309364FE8B9A}"/>
              </a:ext>
            </a:extLst>
          </p:cNvPr>
          <p:cNvGrpSpPr/>
          <p:nvPr/>
        </p:nvGrpSpPr>
        <p:grpSpPr>
          <a:xfrm>
            <a:off x="566096" y="3904760"/>
            <a:ext cx="3788591" cy="1120357"/>
            <a:chOff x="586416" y="3255190"/>
            <a:chExt cx="3788591" cy="1120357"/>
          </a:xfrm>
        </p:grpSpPr>
        <p:pic>
          <p:nvPicPr>
            <p:cNvPr id="18" name="Picture 17">
              <a:extLst>
                <a:ext uri="{FF2B5EF4-FFF2-40B4-BE49-F238E27FC236}">
                  <a16:creationId xmlns:a16="http://schemas.microsoft.com/office/drawing/2014/main" id="{D812D127-489B-5A63-976D-6548C5D705A7}"/>
                </a:ext>
              </a:extLst>
            </p:cNvPr>
            <p:cNvPicPr>
              <a:picLocks noChangeAspect="1"/>
            </p:cNvPicPr>
            <p:nvPr/>
          </p:nvPicPr>
          <p:blipFill>
            <a:blip r:embed="rId7"/>
            <a:stretch>
              <a:fillRect/>
            </a:stretch>
          </p:blipFill>
          <p:spPr>
            <a:xfrm>
              <a:off x="586416" y="3255190"/>
              <a:ext cx="1108501" cy="1120357"/>
            </a:xfrm>
            <a:prstGeom prst="rect">
              <a:avLst/>
            </a:prstGeom>
            <a:ln>
              <a:noFill/>
            </a:ln>
          </p:spPr>
        </p:pic>
        <p:sp>
          <p:nvSpPr>
            <p:cNvPr id="25" name="Oval 24">
              <a:extLst>
                <a:ext uri="{FF2B5EF4-FFF2-40B4-BE49-F238E27FC236}">
                  <a16:creationId xmlns:a16="http://schemas.microsoft.com/office/drawing/2014/main" id="{0A83015C-5EB3-4238-D75B-0F5CD4252E2A}"/>
                </a:ext>
              </a:extLst>
            </p:cNvPr>
            <p:cNvSpPr/>
            <p:nvPr/>
          </p:nvSpPr>
          <p:spPr>
            <a:xfrm>
              <a:off x="644538" y="3324094"/>
              <a:ext cx="996531" cy="996531"/>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D1C578-74CD-CFBD-6384-294CFE7F8499}"/>
                </a:ext>
              </a:extLst>
            </p:cNvPr>
            <p:cNvSpPr/>
            <p:nvPr/>
          </p:nvSpPr>
          <p:spPr>
            <a:xfrm>
              <a:off x="1641069" y="3634356"/>
              <a:ext cx="2733938" cy="320757"/>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PHAKORN TANTIRAPAN</a:t>
              </a:r>
            </a:p>
          </p:txBody>
        </p:sp>
      </p:grpSp>
      <p:sp>
        <p:nvSpPr>
          <p:cNvPr id="36" name="Rectangle 35">
            <a:extLst>
              <a:ext uri="{FF2B5EF4-FFF2-40B4-BE49-F238E27FC236}">
                <a16:creationId xmlns:a16="http://schemas.microsoft.com/office/drawing/2014/main" id="{FFDD215B-8B69-6828-A7A0-F48D71F7B816}"/>
              </a:ext>
            </a:extLst>
          </p:cNvPr>
          <p:cNvSpPr/>
          <p:nvPr/>
        </p:nvSpPr>
        <p:spPr>
          <a:xfrm>
            <a:off x="396240" y="827647"/>
            <a:ext cx="4307140" cy="475168"/>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TEAM MEMBERS</a:t>
            </a:r>
          </a:p>
        </p:txBody>
      </p:sp>
    </p:spTree>
    <p:extLst>
      <p:ext uri="{BB962C8B-B14F-4D97-AF65-F5344CB8AC3E}">
        <p14:creationId xmlns:p14="http://schemas.microsoft.com/office/powerpoint/2010/main" val="270858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21D85E-B20F-C418-C1EF-D1EE94581533}"/>
              </a:ext>
            </a:extLst>
          </p:cNvPr>
          <p:cNvSpPr>
            <a:spLocks noGrp="1"/>
          </p:cNvSpPr>
          <p:nvPr>
            <p:ph type="title"/>
          </p:nvPr>
        </p:nvSpPr>
        <p:spPr>
          <a:xfrm>
            <a:off x="838199" y="548464"/>
            <a:ext cx="3807187" cy="2228074"/>
          </a:xfrm>
        </p:spPr>
        <p:txBody>
          <a:bodyPr>
            <a:normAutofit/>
          </a:bodyPr>
          <a:lstStyle/>
          <a:p>
            <a:r>
              <a:rPr lang="en-US" sz="4000" b="1"/>
              <a:t>Idea</a:t>
            </a:r>
          </a:p>
        </p:txBody>
      </p:sp>
      <p:sp>
        <p:nvSpPr>
          <p:cNvPr id="5" name="Content Placeholder 4">
            <a:extLst>
              <a:ext uri="{FF2B5EF4-FFF2-40B4-BE49-F238E27FC236}">
                <a16:creationId xmlns:a16="http://schemas.microsoft.com/office/drawing/2014/main" id="{2638A830-40E2-95DE-2C55-1370845FA3B2}"/>
              </a:ext>
            </a:extLst>
          </p:cNvPr>
          <p:cNvSpPr>
            <a:spLocks noGrp="1"/>
          </p:cNvSpPr>
          <p:nvPr>
            <p:ph idx="1"/>
          </p:nvPr>
        </p:nvSpPr>
        <p:spPr>
          <a:xfrm>
            <a:off x="838201" y="2962279"/>
            <a:ext cx="3799425" cy="3143241"/>
          </a:xfrm>
        </p:spPr>
        <p:txBody>
          <a:bodyPr vert="horz" lIns="91440" tIns="45720" rIns="91440" bIns="45720" rtlCol="0" anchor="t">
            <a:normAutofit fontScale="92500" lnSpcReduction="10000"/>
          </a:bodyPr>
          <a:lstStyle/>
          <a:p>
            <a:pPr>
              <a:buFont typeface="Arial" panose="020B0604020202020204" pitchFamily="34" charset="0"/>
              <a:buChar char="•"/>
            </a:pPr>
            <a:r>
              <a:rPr lang="en-US" sz="2000" dirty="0">
                <a:latin typeface="proxima-nova"/>
              </a:rPr>
              <a:t>Apply Azure cognitive services to solve the fundamental issue (Road surface defect)</a:t>
            </a:r>
          </a:p>
          <a:p>
            <a:pPr>
              <a:buFont typeface="Arial" panose="020B0604020202020204" pitchFamily="34" charset="0"/>
              <a:buChar char="•"/>
            </a:pPr>
            <a:r>
              <a:rPr lang="en-US" sz="2000" dirty="0">
                <a:latin typeface="proxima-nova"/>
              </a:rPr>
              <a:t>Using Anomaly detector API to detect the anomaly from mobile sensors</a:t>
            </a:r>
          </a:p>
          <a:p>
            <a:pPr>
              <a:buFont typeface="Arial" panose="020B0604020202020204" pitchFamily="34" charset="0"/>
              <a:buChar char="•"/>
            </a:pPr>
            <a:r>
              <a:rPr lang="en-US" sz="2000" dirty="0">
                <a:latin typeface="proxima-nova"/>
              </a:rPr>
              <a:t>Using Custom vision to classify type of road surface anomaly.</a:t>
            </a:r>
          </a:p>
          <a:p>
            <a:pPr>
              <a:buFont typeface="Arial" panose="020B0604020202020204" pitchFamily="34" charset="0"/>
              <a:buChar char="•"/>
            </a:pPr>
            <a:r>
              <a:rPr lang="en-US" sz="2000" dirty="0">
                <a:latin typeface="proxima-nova"/>
              </a:rPr>
              <a:t>Create prototype by incorporate Azure architecture as much as possible</a:t>
            </a:r>
          </a:p>
          <a:p>
            <a:endParaRPr lang="en-US" sz="2000" dirty="0">
              <a:latin typeface="proxima-nova"/>
            </a:endParaRPr>
          </a:p>
        </p:txBody>
      </p:sp>
      <p:pic>
        <p:nvPicPr>
          <p:cNvPr id="7" name="Picture 6" descr="Lightbulb idea concept">
            <a:extLst>
              <a:ext uri="{FF2B5EF4-FFF2-40B4-BE49-F238E27FC236}">
                <a16:creationId xmlns:a16="http://schemas.microsoft.com/office/drawing/2014/main" id="{8FCD89F4-F149-4569-C9EE-1A06546F8E64}"/>
              </a:ext>
            </a:extLst>
          </p:cNvPr>
          <p:cNvPicPr>
            <a:picLocks noChangeAspect="1"/>
          </p:cNvPicPr>
          <p:nvPr/>
        </p:nvPicPr>
        <p:blipFill rotWithShape="1">
          <a:blip r:embed="rId2"/>
          <a:srcRect r="30099" b="-1"/>
          <a:stretch/>
        </p:blipFill>
        <p:spPr>
          <a:xfrm>
            <a:off x="5010386" y="10"/>
            <a:ext cx="7181613" cy="6857990"/>
          </a:xfrm>
          <a:prstGeom prst="rect">
            <a:avLst/>
          </a:prstGeom>
          <a:effectLst/>
        </p:spPr>
      </p:pic>
    </p:spTree>
    <p:extLst>
      <p:ext uri="{BB962C8B-B14F-4D97-AF65-F5344CB8AC3E}">
        <p14:creationId xmlns:p14="http://schemas.microsoft.com/office/powerpoint/2010/main" val="84022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B35F95-E462-DB75-3A64-48E9EE6C5060}"/>
              </a:ext>
            </a:extLst>
          </p:cNvPr>
          <p:cNvSpPr>
            <a:spLocks noGrp="1"/>
          </p:cNvSpPr>
          <p:nvPr>
            <p:ph type="title"/>
          </p:nvPr>
        </p:nvSpPr>
        <p:spPr>
          <a:xfrm>
            <a:off x="838199" y="548464"/>
            <a:ext cx="3807187" cy="2228074"/>
          </a:xfrm>
        </p:spPr>
        <p:txBody>
          <a:bodyPr>
            <a:normAutofit/>
          </a:bodyPr>
          <a:lstStyle/>
          <a:p>
            <a:r>
              <a:rPr lang="en-US" sz="4000" b="1"/>
              <a:t>Problem Statement</a:t>
            </a:r>
          </a:p>
        </p:txBody>
      </p:sp>
      <p:sp>
        <p:nvSpPr>
          <p:cNvPr id="3" name="Content Placeholder 2">
            <a:extLst>
              <a:ext uri="{FF2B5EF4-FFF2-40B4-BE49-F238E27FC236}">
                <a16:creationId xmlns:a16="http://schemas.microsoft.com/office/drawing/2014/main" id="{26BBA20C-3591-6895-9E3A-146160DB21AB}"/>
              </a:ext>
            </a:extLst>
          </p:cNvPr>
          <p:cNvSpPr>
            <a:spLocks noGrp="1"/>
          </p:cNvSpPr>
          <p:nvPr>
            <p:ph idx="1"/>
          </p:nvPr>
        </p:nvSpPr>
        <p:spPr>
          <a:xfrm>
            <a:off x="838201" y="2962279"/>
            <a:ext cx="3799425" cy="3143241"/>
          </a:xfrm>
        </p:spPr>
        <p:txBody>
          <a:bodyPr>
            <a:normAutofit fontScale="85000" lnSpcReduction="20000"/>
          </a:bodyPr>
          <a:lstStyle/>
          <a:p>
            <a:r>
              <a:rPr lang="en-US" sz="2000" b="0" i="0">
                <a:effectLst/>
                <a:latin typeface="proxima-nova"/>
              </a:rPr>
              <a:t>In Thailand, The defect on road surface has been a main issue for a long time. It effects to quality of life and may cause an accident. </a:t>
            </a:r>
          </a:p>
          <a:p>
            <a:r>
              <a:rPr lang="en-US" sz="2000" b="0" i="0">
                <a:effectLst/>
                <a:latin typeface="proxima-nova"/>
              </a:rPr>
              <a:t>Accessibility of the government to aware this issue is limited. Many factors are involved such as </a:t>
            </a:r>
            <a:r>
              <a:rPr lang="en-US" sz="2000">
                <a:latin typeface="proxima-nova"/>
              </a:rPr>
              <a:t>lack of </a:t>
            </a:r>
            <a:r>
              <a:rPr lang="en-US" sz="2000" b="0" i="0">
                <a:effectLst/>
                <a:latin typeface="proxima-nova"/>
              </a:rPr>
              <a:t>channels for report the issue, lack of manpower for investigation and lack of data.  </a:t>
            </a:r>
          </a:p>
          <a:p>
            <a:r>
              <a:rPr lang="en-US" sz="2000" b="0" i="0">
                <a:effectLst/>
                <a:latin typeface="proxima-nova"/>
              </a:rPr>
              <a:t>This project aims to applied Azure technology</a:t>
            </a:r>
            <a:r>
              <a:rPr lang="en-US" sz="2000">
                <a:latin typeface="proxima-nova"/>
              </a:rPr>
              <a:t> and c</a:t>
            </a:r>
            <a:r>
              <a:rPr lang="en-US" sz="2000" b="0" i="0">
                <a:effectLst/>
                <a:latin typeface="proxima-nova"/>
              </a:rPr>
              <a:t>reate new tool to inspect and uncover the issues of road surface in Thailand to affiliate.</a:t>
            </a:r>
            <a:endParaRPr lang="en-US" sz="2000"/>
          </a:p>
        </p:txBody>
      </p:sp>
      <p:pic>
        <p:nvPicPr>
          <p:cNvPr id="5" name="Picture 4" descr="Magnifying glass and question mark">
            <a:extLst>
              <a:ext uri="{FF2B5EF4-FFF2-40B4-BE49-F238E27FC236}">
                <a16:creationId xmlns:a16="http://schemas.microsoft.com/office/drawing/2014/main" id="{F86F16AE-302E-6F5D-A4A4-FFD324BBDF1D}"/>
              </a:ext>
            </a:extLst>
          </p:cNvPr>
          <p:cNvPicPr>
            <a:picLocks noChangeAspect="1"/>
          </p:cNvPicPr>
          <p:nvPr/>
        </p:nvPicPr>
        <p:blipFill rotWithShape="1">
          <a:blip r:embed="rId2"/>
          <a:srcRect l="22372" r="18724"/>
          <a:stretch/>
        </p:blipFill>
        <p:spPr>
          <a:xfrm>
            <a:off x="5010386" y="10"/>
            <a:ext cx="7181613" cy="6857990"/>
          </a:xfrm>
          <a:prstGeom prst="rect">
            <a:avLst/>
          </a:prstGeom>
          <a:effectLst/>
        </p:spPr>
      </p:pic>
    </p:spTree>
    <p:extLst>
      <p:ext uri="{BB962C8B-B14F-4D97-AF65-F5344CB8AC3E}">
        <p14:creationId xmlns:p14="http://schemas.microsoft.com/office/powerpoint/2010/main" val="50764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E658AA6-E7F6-4081-3382-CD0E6303BA1E}"/>
              </a:ext>
            </a:extLst>
          </p:cNvPr>
          <p:cNvPicPr>
            <a:picLocks noChangeAspect="1"/>
          </p:cNvPicPr>
          <p:nvPr/>
        </p:nvPicPr>
        <p:blipFill rotWithShape="1">
          <a:blip r:embed="rId2"/>
          <a:srcRect t="9194"/>
          <a:stretch/>
        </p:blipFill>
        <p:spPr>
          <a:xfrm>
            <a:off x="191084" y="171715"/>
            <a:ext cx="7812386" cy="3724422"/>
          </a:xfrm>
          <a:prstGeom prst="rect">
            <a:avLst/>
          </a:prstGeom>
        </p:spPr>
      </p:pic>
      <p:pic>
        <p:nvPicPr>
          <p:cNvPr id="5" name="Picture 4" descr="A person sitting in a puddle&#10;&#10;Description automatically generated with low confidence">
            <a:extLst>
              <a:ext uri="{FF2B5EF4-FFF2-40B4-BE49-F238E27FC236}">
                <a16:creationId xmlns:a16="http://schemas.microsoft.com/office/drawing/2014/main" id="{74CB57FF-CCF4-02DC-887C-27E015EACE61}"/>
              </a:ext>
            </a:extLst>
          </p:cNvPr>
          <p:cNvPicPr>
            <a:picLocks noChangeAspect="1"/>
          </p:cNvPicPr>
          <p:nvPr/>
        </p:nvPicPr>
        <p:blipFill rotWithShape="1">
          <a:blip r:embed="rId3"/>
          <a:srcRect r="2" b="10014"/>
          <a:stretch/>
        </p:blipFill>
        <p:spPr>
          <a:xfrm>
            <a:off x="8195999" y="169254"/>
            <a:ext cx="3826711" cy="2066161"/>
          </a:xfrm>
          <a:prstGeom prst="rect">
            <a:avLst/>
          </a:prstGeom>
        </p:spPr>
      </p:pic>
      <p:pic>
        <p:nvPicPr>
          <p:cNvPr id="1026" name="Picture 2" descr="A person in a white suit&#10;&#10;Description automatically generated with low confidence">
            <a:extLst>
              <a:ext uri="{FF2B5EF4-FFF2-40B4-BE49-F238E27FC236}">
                <a16:creationId xmlns:a16="http://schemas.microsoft.com/office/drawing/2014/main" id="{351331A1-B58A-E2A1-8F99-62EDAD831C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36" r="523" b="3"/>
          <a:stretch/>
        </p:blipFill>
        <p:spPr bwMode="auto">
          <a:xfrm>
            <a:off x="191087" y="4070780"/>
            <a:ext cx="3808694" cy="26240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in a suit&#10;&#10;Description automatically generated with low confidence">
            <a:extLst>
              <a:ext uri="{FF2B5EF4-FFF2-40B4-BE49-F238E27FC236}">
                <a16:creationId xmlns:a16="http://schemas.microsoft.com/office/drawing/2014/main" id="{23B926D7-B1CD-D09E-E9CC-7142473BA8F8}"/>
              </a:ext>
            </a:extLst>
          </p:cNvPr>
          <p:cNvPicPr>
            <a:picLocks noChangeAspect="1"/>
          </p:cNvPicPr>
          <p:nvPr/>
        </p:nvPicPr>
        <p:blipFill rotWithShape="1">
          <a:blip r:embed="rId5"/>
          <a:srcRect t="12137" b="36637"/>
          <a:stretch/>
        </p:blipFill>
        <p:spPr>
          <a:xfrm>
            <a:off x="4185626" y="4074509"/>
            <a:ext cx="3814183" cy="2605117"/>
          </a:xfrm>
          <a:prstGeom prst="rect">
            <a:avLst/>
          </a:prstGeom>
        </p:spPr>
      </p:pic>
      <p:pic>
        <p:nvPicPr>
          <p:cNvPr id="7" name="Picture 6" descr="A car driving on a wet road&#10;&#10;Description automatically generated with low confidence">
            <a:extLst>
              <a:ext uri="{FF2B5EF4-FFF2-40B4-BE49-F238E27FC236}">
                <a16:creationId xmlns:a16="http://schemas.microsoft.com/office/drawing/2014/main" id="{0E827294-03D3-622B-3BF2-16696D10398A}"/>
              </a:ext>
            </a:extLst>
          </p:cNvPr>
          <p:cNvPicPr>
            <a:picLocks noChangeAspect="1"/>
          </p:cNvPicPr>
          <p:nvPr/>
        </p:nvPicPr>
        <p:blipFill rotWithShape="1">
          <a:blip r:embed="rId6"/>
          <a:srcRect r="2" b="9746"/>
          <a:stretch/>
        </p:blipFill>
        <p:spPr>
          <a:xfrm>
            <a:off x="8179442" y="2391883"/>
            <a:ext cx="3826711" cy="2072296"/>
          </a:xfrm>
          <a:prstGeom prst="rect">
            <a:avLst/>
          </a:prstGeom>
        </p:spPr>
      </p:pic>
      <p:pic>
        <p:nvPicPr>
          <p:cNvPr id="1028" name="Picture 4">
            <a:extLst>
              <a:ext uri="{FF2B5EF4-FFF2-40B4-BE49-F238E27FC236}">
                <a16:creationId xmlns:a16="http://schemas.microsoft.com/office/drawing/2014/main" id="{8F37FFE9-33D5-1080-66D0-412F1D612FE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14943"/>
          <a:stretch/>
        </p:blipFill>
        <p:spPr bwMode="auto">
          <a:xfrm>
            <a:off x="8193994" y="4620643"/>
            <a:ext cx="3826711" cy="206690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C169E35-C4D3-E7AC-A111-40F7CB155CC4}"/>
              </a:ext>
            </a:extLst>
          </p:cNvPr>
          <p:cNvSpPr txBox="1"/>
          <p:nvPr/>
        </p:nvSpPr>
        <p:spPr>
          <a:xfrm>
            <a:off x="1770289" y="3523075"/>
            <a:ext cx="3585918" cy="369332"/>
          </a:xfrm>
          <a:prstGeom prst="rect">
            <a:avLst/>
          </a:prstGeom>
          <a:noFill/>
        </p:spPr>
        <p:txBody>
          <a:bodyPr wrap="none" rtlCol="0">
            <a:spAutoFit/>
          </a:bodyPr>
          <a:lstStyle/>
          <a:p>
            <a:r>
              <a:rPr lang="en-US"/>
              <a:t>&lt;ENG&gt; Road has broken for 20 years</a:t>
            </a:r>
          </a:p>
        </p:txBody>
      </p:sp>
      <p:sp>
        <p:nvSpPr>
          <p:cNvPr id="25" name="TextBox 24">
            <a:extLst>
              <a:ext uri="{FF2B5EF4-FFF2-40B4-BE49-F238E27FC236}">
                <a16:creationId xmlns:a16="http://schemas.microsoft.com/office/drawing/2014/main" id="{1721865E-AABD-2388-A2EA-EFD2761F98A8}"/>
              </a:ext>
            </a:extLst>
          </p:cNvPr>
          <p:cNvSpPr txBox="1"/>
          <p:nvPr/>
        </p:nvSpPr>
        <p:spPr>
          <a:xfrm>
            <a:off x="185847" y="4067050"/>
            <a:ext cx="2991973" cy="369332"/>
          </a:xfrm>
          <a:prstGeom prst="rect">
            <a:avLst/>
          </a:prstGeom>
          <a:noFill/>
        </p:spPr>
        <p:txBody>
          <a:bodyPr wrap="none" rtlCol="0">
            <a:spAutoFit/>
          </a:bodyPr>
          <a:lstStyle/>
          <a:p>
            <a:r>
              <a:rPr lang="en-US"/>
              <a:t>&lt;ENG&gt; New moon in Thailand</a:t>
            </a:r>
          </a:p>
        </p:txBody>
      </p:sp>
      <p:sp>
        <p:nvSpPr>
          <p:cNvPr id="21" name="Speech Bubble: Oval 20">
            <a:extLst>
              <a:ext uri="{FF2B5EF4-FFF2-40B4-BE49-F238E27FC236}">
                <a16:creationId xmlns:a16="http://schemas.microsoft.com/office/drawing/2014/main" id="{04554855-422F-0E88-1485-18FBFCB5D9C2}"/>
              </a:ext>
            </a:extLst>
          </p:cNvPr>
          <p:cNvSpPr/>
          <p:nvPr/>
        </p:nvSpPr>
        <p:spPr>
          <a:xfrm>
            <a:off x="6954982" y="3611419"/>
            <a:ext cx="2419927" cy="1274618"/>
          </a:xfrm>
          <a:prstGeom prst="wedgeEllipseCallout">
            <a:avLst>
              <a:gd name="adj1" fmla="val -53629"/>
              <a:gd name="adj2" fmla="val 76424"/>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800">
                <a:latin typeface="Franklin Gothic Heavy" panose="020B0903020102020204" pitchFamily="34" charset="0"/>
              </a:rPr>
              <a:t>Peek - a - boo!</a:t>
            </a:r>
          </a:p>
        </p:txBody>
      </p:sp>
    </p:spTree>
    <p:extLst>
      <p:ext uri="{BB962C8B-B14F-4D97-AF65-F5344CB8AC3E}">
        <p14:creationId xmlns:p14="http://schemas.microsoft.com/office/powerpoint/2010/main" val="2312886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62">
            <a:extLst>
              <a:ext uri="{FF2B5EF4-FFF2-40B4-BE49-F238E27FC236}">
                <a16:creationId xmlns:a16="http://schemas.microsoft.com/office/drawing/2014/main" id="{79BA2779-5C36-CD70-FA9A-BDFB5E1636A2}"/>
              </a:ext>
            </a:extLst>
          </p:cNvPr>
          <p:cNvSpPr/>
          <p:nvPr/>
        </p:nvSpPr>
        <p:spPr>
          <a:xfrm>
            <a:off x="424728" y="2932852"/>
            <a:ext cx="11399144" cy="2010222"/>
          </a:xfrm>
          <a:prstGeom prst="rect">
            <a:avLst/>
          </a:prstGeom>
          <a:solidFill>
            <a:schemeClr val="accent1">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EA8B1-D8B7-F759-AE2D-E8D33E7F315D}"/>
              </a:ext>
            </a:extLst>
          </p:cNvPr>
          <p:cNvSpPr>
            <a:spLocks noGrp="1"/>
          </p:cNvSpPr>
          <p:nvPr>
            <p:ph type="title"/>
          </p:nvPr>
        </p:nvSpPr>
        <p:spPr/>
        <p:txBody>
          <a:bodyPr/>
          <a:lstStyle/>
          <a:p>
            <a:r>
              <a:rPr lang="en-US" b="1"/>
              <a:t>Approach</a:t>
            </a:r>
          </a:p>
        </p:txBody>
      </p:sp>
      <p:sp>
        <p:nvSpPr>
          <p:cNvPr id="4" name="Freeform: Shape 12">
            <a:extLst>
              <a:ext uri="{FF2B5EF4-FFF2-40B4-BE49-F238E27FC236}">
                <a16:creationId xmlns:a16="http://schemas.microsoft.com/office/drawing/2014/main" id="{3922827C-A1F4-1E81-409F-9EE0BAA20431}"/>
              </a:ext>
            </a:extLst>
          </p:cNvPr>
          <p:cNvSpPr/>
          <p:nvPr/>
        </p:nvSpPr>
        <p:spPr>
          <a:xfrm flipH="1">
            <a:off x="486983" y="3769176"/>
            <a:ext cx="1976955" cy="710734"/>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1"/>
          </a:p>
        </p:txBody>
      </p:sp>
      <p:sp>
        <p:nvSpPr>
          <p:cNvPr id="6" name="Rounded Rectangle 12">
            <a:extLst>
              <a:ext uri="{FF2B5EF4-FFF2-40B4-BE49-F238E27FC236}">
                <a16:creationId xmlns:a16="http://schemas.microsoft.com/office/drawing/2014/main" id="{68524114-3897-C118-3D98-1E0F10C6EBE7}"/>
              </a:ext>
            </a:extLst>
          </p:cNvPr>
          <p:cNvSpPr>
            <a:spLocks noChangeAspect="1"/>
          </p:cNvSpPr>
          <p:nvPr/>
        </p:nvSpPr>
        <p:spPr>
          <a:xfrm>
            <a:off x="2032528" y="3214462"/>
            <a:ext cx="400818" cy="554714"/>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2"/>
          </a:p>
        </p:txBody>
      </p:sp>
      <p:sp>
        <p:nvSpPr>
          <p:cNvPr id="8" name="TextBox 72">
            <a:extLst>
              <a:ext uri="{FF2B5EF4-FFF2-40B4-BE49-F238E27FC236}">
                <a16:creationId xmlns:a16="http://schemas.microsoft.com/office/drawing/2014/main" id="{8202E4F5-D8A6-2CE8-4BDF-DF26BCA23269}"/>
              </a:ext>
            </a:extLst>
          </p:cNvPr>
          <p:cNvSpPr txBox="1"/>
          <p:nvPr/>
        </p:nvSpPr>
        <p:spPr>
          <a:xfrm>
            <a:off x="861156" y="3321298"/>
            <a:ext cx="1095172" cy="276999"/>
          </a:xfrm>
          <a:prstGeom prst="rect">
            <a:avLst/>
          </a:prstGeom>
          <a:noFill/>
        </p:spPr>
        <p:txBody>
          <a:bodyPr wrap="none" rtlCol="0">
            <a:spAutoFit/>
          </a:bodyPr>
          <a:lstStyle/>
          <a:p>
            <a:r>
              <a:rPr lang="en-US" sz="1200" b="1"/>
              <a:t>Mobile sensor</a:t>
            </a:r>
          </a:p>
        </p:txBody>
      </p:sp>
      <p:pic>
        <p:nvPicPr>
          <p:cNvPr id="9" name="รูปภาพ 9">
            <a:extLst>
              <a:ext uri="{FF2B5EF4-FFF2-40B4-BE49-F238E27FC236}">
                <a16:creationId xmlns:a16="http://schemas.microsoft.com/office/drawing/2014/main" id="{CA73C572-A94F-519E-FDBF-62B12AC76044}"/>
              </a:ext>
            </a:extLst>
          </p:cNvPr>
          <p:cNvPicPr>
            <a:picLocks noChangeAspect="1"/>
          </p:cNvPicPr>
          <p:nvPr/>
        </p:nvPicPr>
        <p:blipFill>
          <a:blip r:embed="rId2"/>
          <a:stretch>
            <a:fillRect/>
          </a:stretch>
        </p:blipFill>
        <p:spPr>
          <a:xfrm>
            <a:off x="5615887" y="3442030"/>
            <a:ext cx="974606" cy="879714"/>
          </a:xfrm>
          <a:prstGeom prst="rect">
            <a:avLst/>
          </a:prstGeom>
        </p:spPr>
      </p:pic>
      <p:pic>
        <p:nvPicPr>
          <p:cNvPr id="11" name="รูปภาพ 11">
            <a:extLst>
              <a:ext uri="{FF2B5EF4-FFF2-40B4-BE49-F238E27FC236}">
                <a16:creationId xmlns:a16="http://schemas.microsoft.com/office/drawing/2014/main" id="{EDC78075-E8E2-34AD-B840-32CB617EAF4C}"/>
              </a:ext>
            </a:extLst>
          </p:cNvPr>
          <p:cNvPicPr>
            <a:picLocks noChangeAspect="1"/>
          </p:cNvPicPr>
          <p:nvPr/>
        </p:nvPicPr>
        <p:blipFill rotWithShape="1">
          <a:blip r:embed="rId3"/>
          <a:srcRect r="49878" b="-1111"/>
          <a:stretch/>
        </p:blipFill>
        <p:spPr>
          <a:xfrm>
            <a:off x="1463706" y="1464781"/>
            <a:ext cx="971027" cy="935026"/>
          </a:xfrm>
          <a:prstGeom prst="rect">
            <a:avLst/>
          </a:prstGeom>
        </p:spPr>
      </p:pic>
      <p:pic>
        <p:nvPicPr>
          <p:cNvPr id="12" name="รูปภาพ 9" descr="รูปภาพประกอบด้วย ข้อความ, ภาพตัดปะ&#10;&#10;คำอธิบายจะถูกสร้างขึ้นโดยอัตโนมัติ">
            <a:extLst>
              <a:ext uri="{FF2B5EF4-FFF2-40B4-BE49-F238E27FC236}">
                <a16:creationId xmlns:a16="http://schemas.microsoft.com/office/drawing/2014/main" id="{BC91A9A6-6D0D-2F12-F0BC-6CB319D14CAA}"/>
              </a:ext>
            </a:extLst>
          </p:cNvPr>
          <p:cNvPicPr>
            <a:picLocks noChangeAspect="1"/>
          </p:cNvPicPr>
          <p:nvPr/>
        </p:nvPicPr>
        <p:blipFill>
          <a:blip r:embed="rId2"/>
          <a:stretch>
            <a:fillRect/>
          </a:stretch>
        </p:blipFill>
        <p:spPr>
          <a:xfrm>
            <a:off x="3761208" y="1567725"/>
            <a:ext cx="974606" cy="879714"/>
          </a:xfrm>
          <a:prstGeom prst="rect">
            <a:avLst/>
          </a:prstGeom>
        </p:spPr>
      </p:pic>
      <p:pic>
        <p:nvPicPr>
          <p:cNvPr id="14" name="รูปภาพ 11">
            <a:extLst>
              <a:ext uri="{FF2B5EF4-FFF2-40B4-BE49-F238E27FC236}">
                <a16:creationId xmlns:a16="http://schemas.microsoft.com/office/drawing/2014/main" id="{C63E51BD-1C16-DEE0-E0E4-D80319A24B91}"/>
              </a:ext>
            </a:extLst>
          </p:cNvPr>
          <p:cNvPicPr>
            <a:picLocks noChangeAspect="1"/>
          </p:cNvPicPr>
          <p:nvPr/>
        </p:nvPicPr>
        <p:blipFill rotWithShape="1">
          <a:blip r:embed="rId3"/>
          <a:srcRect r="49878" b="-1111"/>
          <a:stretch/>
        </p:blipFill>
        <p:spPr>
          <a:xfrm>
            <a:off x="4083351" y="5124159"/>
            <a:ext cx="934741" cy="922931"/>
          </a:xfrm>
          <a:prstGeom prst="rect">
            <a:avLst/>
          </a:prstGeom>
        </p:spPr>
      </p:pic>
      <p:pic>
        <p:nvPicPr>
          <p:cNvPr id="16" name="รูปภาพ 16">
            <a:extLst>
              <a:ext uri="{FF2B5EF4-FFF2-40B4-BE49-F238E27FC236}">
                <a16:creationId xmlns:a16="http://schemas.microsoft.com/office/drawing/2014/main" id="{229CC751-95A0-513D-178F-7465D29D9103}"/>
              </a:ext>
            </a:extLst>
          </p:cNvPr>
          <p:cNvPicPr>
            <a:picLocks noChangeAspect="1"/>
          </p:cNvPicPr>
          <p:nvPr/>
        </p:nvPicPr>
        <p:blipFill>
          <a:blip r:embed="rId4"/>
          <a:stretch>
            <a:fillRect/>
          </a:stretch>
        </p:blipFill>
        <p:spPr>
          <a:xfrm>
            <a:off x="7657381" y="3121323"/>
            <a:ext cx="1549880" cy="1549880"/>
          </a:xfrm>
          <a:prstGeom prst="rect">
            <a:avLst/>
          </a:prstGeom>
        </p:spPr>
      </p:pic>
      <p:pic>
        <p:nvPicPr>
          <p:cNvPr id="17" name="รูปภาพ 16">
            <a:extLst>
              <a:ext uri="{FF2B5EF4-FFF2-40B4-BE49-F238E27FC236}">
                <a16:creationId xmlns:a16="http://schemas.microsoft.com/office/drawing/2014/main" id="{CE71AF11-B493-5D60-8E79-086FDF28EFD4}"/>
              </a:ext>
            </a:extLst>
          </p:cNvPr>
          <p:cNvPicPr>
            <a:picLocks noChangeAspect="1"/>
          </p:cNvPicPr>
          <p:nvPr/>
        </p:nvPicPr>
        <p:blipFill>
          <a:blip r:embed="rId4"/>
          <a:stretch>
            <a:fillRect/>
          </a:stretch>
        </p:blipFill>
        <p:spPr>
          <a:xfrm>
            <a:off x="5975229" y="4846605"/>
            <a:ext cx="1549880" cy="1549880"/>
          </a:xfrm>
          <a:prstGeom prst="rect">
            <a:avLst/>
          </a:prstGeom>
        </p:spPr>
      </p:pic>
      <p:pic>
        <p:nvPicPr>
          <p:cNvPr id="18" name="รูปภาพ 19">
            <a:extLst>
              <a:ext uri="{FF2B5EF4-FFF2-40B4-BE49-F238E27FC236}">
                <a16:creationId xmlns:a16="http://schemas.microsoft.com/office/drawing/2014/main" id="{7563FAFD-100A-BDE8-21AE-0CD6AB25EB63}"/>
              </a:ext>
            </a:extLst>
          </p:cNvPr>
          <p:cNvPicPr>
            <a:picLocks noChangeAspect="1"/>
          </p:cNvPicPr>
          <p:nvPr/>
        </p:nvPicPr>
        <p:blipFill>
          <a:blip r:embed="rId5"/>
          <a:stretch>
            <a:fillRect/>
          </a:stretch>
        </p:blipFill>
        <p:spPr>
          <a:xfrm>
            <a:off x="10449015" y="3431426"/>
            <a:ext cx="826160" cy="929677"/>
          </a:xfrm>
          <a:prstGeom prst="rect">
            <a:avLst/>
          </a:prstGeom>
        </p:spPr>
      </p:pic>
      <p:pic>
        <p:nvPicPr>
          <p:cNvPr id="86" name="Picture 12" descr="Power BI Desktop—Interactive Reports | Microsoft Power BI">
            <a:extLst>
              <a:ext uri="{FF2B5EF4-FFF2-40B4-BE49-F238E27FC236}">
                <a16:creationId xmlns:a16="http://schemas.microsoft.com/office/drawing/2014/main" id="{2541940D-E294-9643-0405-54F18D2EA4B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825" b="96825" l="10000" r="90000">
                        <a14:foregroundMark x1="61250" y1="7778" x2="66667" y2="6984"/>
                        <a14:foregroundMark x1="36167" y1="96825" x2="66167" y2="93968"/>
                      </a14:backgroundRemoval>
                    </a14:imgEffect>
                  </a14:imgLayer>
                </a14:imgProps>
              </a:ext>
              <a:ext uri="{28A0092B-C50C-407E-A947-70E740481C1C}">
                <a14:useLocalDpi xmlns:a14="http://schemas.microsoft.com/office/drawing/2010/main" val="0"/>
              </a:ext>
            </a:extLst>
          </a:blip>
          <a:srcRect/>
          <a:stretch>
            <a:fillRect/>
          </a:stretch>
        </p:blipFill>
        <p:spPr bwMode="auto">
          <a:xfrm>
            <a:off x="10105939" y="1494427"/>
            <a:ext cx="1549400" cy="813435"/>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Arrow Connector 80">
            <a:extLst>
              <a:ext uri="{FF2B5EF4-FFF2-40B4-BE49-F238E27FC236}">
                <a16:creationId xmlns:a16="http://schemas.microsoft.com/office/drawing/2014/main" id="{247D7A10-F47D-5E12-2692-7B14ECF4185A}"/>
              </a:ext>
            </a:extLst>
          </p:cNvPr>
          <p:cNvCxnSpPr/>
          <p:nvPr/>
        </p:nvCxnSpPr>
        <p:spPr>
          <a:xfrm>
            <a:off x="9125188" y="3895713"/>
            <a:ext cx="966350"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53">
            <a:extLst>
              <a:ext uri="{FF2B5EF4-FFF2-40B4-BE49-F238E27FC236}">
                <a16:creationId xmlns:a16="http://schemas.microsoft.com/office/drawing/2014/main" id="{54A4C885-401E-8E76-FEE9-B5D0400D45CE}"/>
              </a:ext>
            </a:extLst>
          </p:cNvPr>
          <p:cNvSpPr txBox="1"/>
          <p:nvPr/>
        </p:nvSpPr>
        <p:spPr>
          <a:xfrm>
            <a:off x="10539838" y="2384806"/>
            <a:ext cx="739113" cy="276999"/>
          </a:xfrm>
          <a:prstGeom prst="rect">
            <a:avLst/>
          </a:prstGeom>
          <a:noFill/>
        </p:spPr>
        <p:txBody>
          <a:bodyPr wrap="none" rtlCol="0">
            <a:spAutoFit/>
          </a:bodyPr>
          <a:lstStyle/>
          <a:p>
            <a:r>
              <a:rPr lang="en-US" sz="1200"/>
              <a:t>Power BI</a:t>
            </a:r>
          </a:p>
        </p:txBody>
      </p:sp>
      <p:cxnSp>
        <p:nvCxnSpPr>
          <p:cNvPr id="91" name="Straight Arrow Connector 80">
            <a:extLst>
              <a:ext uri="{FF2B5EF4-FFF2-40B4-BE49-F238E27FC236}">
                <a16:creationId xmlns:a16="http://schemas.microsoft.com/office/drawing/2014/main" id="{D07272A5-3B13-830F-7408-20EDC04E93E3}"/>
              </a:ext>
            </a:extLst>
          </p:cNvPr>
          <p:cNvCxnSpPr>
            <a:cxnSpLocks/>
          </p:cNvCxnSpPr>
          <p:nvPr/>
        </p:nvCxnSpPr>
        <p:spPr>
          <a:xfrm>
            <a:off x="6695414" y="3895712"/>
            <a:ext cx="966350"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80">
            <a:extLst>
              <a:ext uri="{FF2B5EF4-FFF2-40B4-BE49-F238E27FC236}">
                <a16:creationId xmlns:a16="http://schemas.microsoft.com/office/drawing/2014/main" id="{F40D07A1-CFA3-5459-EB25-94471FB2E4FA}"/>
              </a:ext>
            </a:extLst>
          </p:cNvPr>
          <p:cNvCxnSpPr>
            <a:cxnSpLocks/>
          </p:cNvCxnSpPr>
          <p:nvPr/>
        </p:nvCxnSpPr>
        <p:spPr>
          <a:xfrm>
            <a:off x="5200168" y="5620994"/>
            <a:ext cx="966350"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44">
            <a:extLst>
              <a:ext uri="{FF2B5EF4-FFF2-40B4-BE49-F238E27FC236}">
                <a16:creationId xmlns:a16="http://schemas.microsoft.com/office/drawing/2014/main" id="{13EB114F-8427-CDE4-529B-8709C6D7595A}"/>
              </a:ext>
            </a:extLst>
          </p:cNvPr>
          <p:cNvSpPr txBox="1"/>
          <p:nvPr/>
        </p:nvSpPr>
        <p:spPr>
          <a:xfrm>
            <a:off x="10360969" y="4451950"/>
            <a:ext cx="1076000" cy="276999"/>
          </a:xfrm>
          <a:prstGeom prst="rect">
            <a:avLst/>
          </a:prstGeom>
          <a:noFill/>
        </p:spPr>
        <p:txBody>
          <a:bodyPr wrap="none" rtlCol="0">
            <a:spAutoFit/>
          </a:bodyPr>
          <a:lstStyle/>
          <a:p>
            <a:r>
              <a:rPr lang="en-US" sz="1200"/>
              <a:t>Azure synapse</a:t>
            </a:r>
          </a:p>
        </p:txBody>
      </p:sp>
      <p:sp>
        <p:nvSpPr>
          <p:cNvPr id="97" name="TextBox 44">
            <a:extLst>
              <a:ext uri="{FF2B5EF4-FFF2-40B4-BE49-F238E27FC236}">
                <a16:creationId xmlns:a16="http://schemas.microsoft.com/office/drawing/2014/main" id="{9CAFB9EE-17B0-1AB4-E85F-732C9BB406F6}"/>
              </a:ext>
            </a:extLst>
          </p:cNvPr>
          <p:cNvSpPr txBox="1"/>
          <p:nvPr/>
        </p:nvSpPr>
        <p:spPr>
          <a:xfrm>
            <a:off x="7773044" y="4451949"/>
            <a:ext cx="1470659" cy="461665"/>
          </a:xfrm>
          <a:prstGeom prst="rect">
            <a:avLst/>
          </a:prstGeom>
          <a:noFill/>
        </p:spPr>
        <p:txBody>
          <a:bodyPr wrap="none" lIns="91440" tIns="45720" rIns="91440" bIns="45720" rtlCol="0" anchor="t">
            <a:spAutoFit/>
          </a:bodyPr>
          <a:lstStyle/>
          <a:p>
            <a:r>
              <a:rPr lang="en-US" sz="1200"/>
              <a:t>Azure custom vision </a:t>
            </a:r>
          </a:p>
          <a:p>
            <a:r>
              <a:rPr lang="en-US" sz="1200"/>
              <a:t>Model API</a:t>
            </a:r>
            <a:endParaRPr lang="en-US" sz="1200">
              <a:cs typeface="Calibri"/>
            </a:endParaRPr>
          </a:p>
        </p:txBody>
      </p:sp>
      <p:sp>
        <p:nvSpPr>
          <p:cNvPr id="99" name="TextBox 44">
            <a:extLst>
              <a:ext uri="{FF2B5EF4-FFF2-40B4-BE49-F238E27FC236}">
                <a16:creationId xmlns:a16="http://schemas.microsoft.com/office/drawing/2014/main" id="{09523C06-242B-217F-A30C-F6E314D51232}"/>
              </a:ext>
            </a:extLst>
          </p:cNvPr>
          <p:cNvSpPr txBox="1"/>
          <p:nvPr/>
        </p:nvSpPr>
        <p:spPr>
          <a:xfrm>
            <a:off x="6047760" y="6119722"/>
            <a:ext cx="1470659" cy="276999"/>
          </a:xfrm>
          <a:prstGeom prst="rect">
            <a:avLst/>
          </a:prstGeom>
          <a:noFill/>
        </p:spPr>
        <p:txBody>
          <a:bodyPr wrap="none" lIns="91440" tIns="45720" rIns="91440" bIns="45720" rtlCol="0" anchor="t">
            <a:spAutoFit/>
          </a:bodyPr>
          <a:lstStyle/>
          <a:p>
            <a:r>
              <a:rPr lang="en-US" sz="1200"/>
              <a:t>Azure custom vision </a:t>
            </a:r>
            <a:endParaRPr lang="th-TH"/>
          </a:p>
        </p:txBody>
      </p:sp>
      <p:sp>
        <p:nvSpPr>
          <p:cNvPr id="100" name="TextBox 44">
            <a:extLst>
              <a:ext uri="{FF2B5EF4-FFF2-40B4-BE49-F238E27FC236}">
                <a16:creationId xmlns:a16="http://schemas.microsoft.com/office/drawing/2014/main" id="{D12C7636-AA5B-6606-2D7F-38AF096FEF5F}"/>
              </a:ext>
            </a:extLst>
          </p:cNvPr>
          <p:cNvSpPr txBox="1"/>
          <p:nvPr/>
        </p:nvSpPr>
        <p:spPr>
          <a:xfrm>
            <a:off x="3848025" y="6191609"/>
            <a:ext cx="1388906" cy="276999"/>
          </a:xfrm>
          <a:prstGeom prst="rect">
            <a:avLst/>
          </a:prstGeom>
          <a:noFill/>
        </p:spPr>
        <p:txBody>
          <a:bodyPr wrap="none" lIns="91440" tIns="45720" rIns="91440" bIns="45720" rtlCol="0" anchor="t">
            <a:spAutoFit/>
          </a:bodyPr>
          <a:lstStyle/>
          <a:p>
            <a:r>
              <a:rPr lang="en-US" sz="1200">
                <a:cs typeface="Calibri"/>
              </a:rPr>
              <a:t>Cloud storage blob </a:t>
            </a:r>
          </a:p>
        </p:txBody>
      </p:sp>
      <p:sp>
        <p:nvSpPr>
          <p:cNvPr id="101" name="TextBox 44">
            <a:extLst>
              <a:ext uri="{FF2B5EF4-FFF2-40B4-BE49-F238E27FC236}">
                <a16:creationId xmlns:a16="http://schemas.microsoft.com/office/drawing/2014/main" id="{C6D443C4-027B-1E78-6A1E-5EB8DBD8A4BB}"/>
              </a:ext>
            </a:extLst>
          </p:cNvPr>
          <p:cNvSpPr txBox="1"/>
          <p:nvPr/>
        </p:nvSpPr>
        <p:spPr>
          <a:xfrm>
            <a:off x="1260100" y="2554137"/>
            <a:ext cx="1388906" cy="276999"/>
          </a:xfrm>
          <a:prstGeom prst="rect">
            <a:avLst/>
          </a:prstGeom>
          <a:noFill/>
        </p:spPr>
        <p:txBody>
          <a:bodyPr wrap="none" lIns="91440" tIns="45720" rIns="91440" bIns="45720" rtlCol="0" anchor="t">
            <a:spAutoFit/>
          </a:bodyPr>
          <a:lstStyle/>
          <a:p>
            <a:r>
              <a:rPr lang="en-US" sz="1200">
                <a:cs typeface="Calibri"/>
              </a:rPr>
              <a:t>Cloud storage blob </a:t>
            </a:r>
          </a:p>
        </p:txBody>
      </p:sp>
      <p:cxnSp>
        <p:nvCxnSpPr>
          <p:cNvPr id="103" name="Straight Connector 66">
            <a:extLst>
              <a:ext uri="{FF2B5EF4-FFF2-40B4-BE49-F238E27FC236}">
                <a16:creationId xmlns:a16="http://schemas.microsoft.com/office/drawing/2014/main" id="{39B28AD0-CD43-1A0C-3599-1A86FE94FF35}"/>
              </a:ext>
            </a:extLst>
          </p:cNvPr>
          <p:cNvCxnSpPr/>
          <p:nvPr/>
        </p:nvCxnSpPr>
        <p:spPr>
          <a:xfrm flipH="1">
            <a:off x="7299387" y="5620537"/>
            <a:ext cx="1168586"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84">
            <a:extLst>
              <a:ext uri="{FF2B5EF4-FFF2-40B4-BE49-F238E27FC236}">
                <a16:creationId xmlns:a16="http://schemas.microsoft.com/office/drawing/2014/main" id="{AC37AB5F-007E-FC2E-6CBA-B517EDAD2621}"/>
              </a:ext>
            </a:extLst>
          </p:cNvPr>
          <p:cNvCxnSpPr>
            <a:cxnSpLocks/>
          </p:cNvCxnSpPr>
          <p:nvPr/>
        </p:nvCxnSpPr>
        <p:spPr>
          <a:xfrm flipH="1">
            <a:off x="6037673" y="2044745"/>
            <a:ext cx="4852" cy="1176749"/>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44">
            <a:extLst>
              <a:ext uri="{FF2B5EF4-FFF2-40B4-BE49-F238E27FC236}">
                <a16:creationId xmlns:a16="http://schemas.microsoft.com/office/drawing/2014/main" id="{6B044FD7-F2DD-9E13-2FE8-B4CC5CBCF0A0}"/>
              </a:ext>
            </a:extLst>
          </p:cNvPr>
          <p:cNvSpPr txBox="1"/>
          <p:nvPr/>
        </p:nvSpPr>
        <p:spPr>
          <a:xfrm>
            <a:off x="5487044" y="4495081"/>
            <a:ext cx="1699119" cy="461665"/>
          </a:xfrm>
          <a:prstGeom prst="rect">
            <a:avLst/>
          </a:prstGeom>
          <a:noFill/>
        </p:spPr>
        <p:txBody>
          <a:bodyPr wrap="none" lIns="91440" tIns="45720" rIns="91440" bIns="45720" rtlCol="0" anchor="t">
            <a:spAutoFit/>
          </a:bodyPr>
          <a:lstStyle/>
          <a:p>
            <a:r>
              <a:rPr lang="en-US" sz="1200"/>
              <a:t>Azure Anomaly detector</a:t>
            </a:r>
          </a:p>
          <a:p>
            <a:r>
              <a:rPr lang="en-US" sz="1200">
                <a:cs typeface="Calibri"/>
              </a:rPr>
              <a:t>Model API</a:t>
            </a:r>
          </a:p>
        </p:txBody>
      </p:sp>
      <p:sp>
        <p:nvSpPr>
          <p:cNvPr id="107" name="TextBox 44">
            <a:extLst>
              <a:ext uri="{FF2B5EF4-FFF2-40B4-BE49-F238E27FC236}">
                <a16:creationId xmlns:a16="http://schemas.microsoft.com/office/drawing/2014/main" id="{7FE00F95-5D0D-5037-4C8D-88CD81D11007}"/>
              </a:ext>
            </a:extLst>
          </p:cNvPr>
          <p:cNvSpPr txBox="1"/>
          <p:nvPr/>
        </p:nvSpPr>
        <p:spPr>
          <a:xfrm>
            <a:off x="3502968" y="2554137"/>
            <a:ext cx="1699119" cy="276999"/>
          </a:xfrm>
          <a:prstGeom prst="rect">
            <a:avLst/>
          </a:prstGeom>
          <a:noFill/>
        </p:spPr>
        <p:txBody>
          <a:bodyPr wrap="none" lIns="91440" tIns="45720" rIns="91440" bIns="45720" rtlCol="0" anchor="t">
            <a:spAutoFit/>
          </a:bodyPr>
          <a:lstStyle/>
          <a:p>
            <a:r>
              <a:rPr lang="en-US" sz="1200"/>
              <a:t>Azure Anomaly detector</a:t>
            </a:r>
          </a:p>
        </p:txBody>
      </p:sp>
      <p:cxnSp>
        <p:nvCxnSpPr>
          <p:cNvPr id="108" name="Straight Arrow Connector 80">
            <a:extLst>
              <a:ext uri="{FF2B5EF4-FFF2-40B4-BE49-F238E27FC236}">
                <a16:creationId xmlns:a16="http://schemas.microsoft.com/office/drawing/2014/main" id="{8A54A7F1-D42E-3415-3745-0836120E9218}"/>
              </a:ext>
            </a:extLst>
          </p:cNvPr>
          <p:cNvCxnSpPr>
            <a:cxnSpLocks/>
          </p:cNvCxnSpPr>
          <p:nvPr/>
        </p:nvCxnSpPr>
        <p:spPr>
          <a:xfrm>
            <a:off x="2569111" y="2041032"/>
            <a:ext cx="966350"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66">
            <a:extLst>
              <a:ext uri="{FF2B5EF4-FFF2-40B4-BE49-F238E27FC236}">
                <a16:creationId xmlns:a16="http://schemas.microsoft.com/office/drawing/2014/main" id="{6ED77988-2994-6238-F71D-15E6554D6FE9}"/>
              </a:ext>
            </a:extLst>
          </p:cNvPr>
          <p:cNvCxnSpPr>
            <a:cxnSpLocks/>
          </p:cNvCxnSpPr>
          <p:nvPr/>
        </p:nvCxnSpPr>
        <p:spPr>
          <a:xfrm flipH="1">
            <a:off x="4898367" y="2040574"/>
            <a:ext cx="1168586"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80">
            <a:extLst>
              <a:ext uri="{FF2B5EF4-FFF2-40B4-BE49-F238E27FC236}">
                <a16:creationId xmlns:a16="http://schemas.microsoft.com/office/drawing/2014/main" id="{BD319FB7-408A-0A03-2FE7-B8F5ABE5EC01}"/>
              </a:ext>
            </a:extLst>
          </p:cNvPr>
          <p:cNvCxnSpPr>
            <a:cxnSpLocks/>
          </p:cNvCxnSpPr>
          <p:nvPr/>
        </p:nvCxnSpPr>
        <p:spPr>
          <a:xfrm>
            <a:off x="2647844" y="3895711"/>
            <a:ext cx="615588"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84">
            <a:extLst>
              <a:ext uri="{FF2B5EF4-FFF2-40B4-BE49-F238E27FC236}">
                <a16:creationId xmlns:a16="http://schemas.microsoft.com/office/drawing/2014/main" id="{8397B9BB-96A8-81F0-545A-683BB3FB3582}"/>
              </a:ext>
            </a:extLst>
          </p:cNvPr>
          <p:cNvCxnSpPr>
            <a:cxnSpLocks/>
          </p:cNvCxnSpPr>
          <p:nvPr/>
        </p:nvCxnSpPr>
        <p:spPr>
          <a:xfrm flipH="1" flipV="1">
            <a:off x="8443256" y="5035096"/>
            <a:ext cx="2570" cy="589613"/>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2" name="รูปภาพ 11">
            <a:extLst>
              <a:ext uri="{FF2B5EF4-FFF2-40B4-BE49-F238E27FC236}">
                <a16:creationId xmlns:a16="http://schemas.microsoft.com/office/drawing/2014/main" id="{269CDC08-654F-A41C-24FF-5A1FE59FDAE7}"/>
              </a:ext>
            </a:extLst>
          </p:cNvPr>
          <p:cNvPicPr>
            <a:picLocks noChangeAspect="1"/>
          </p:cNvPicPr>
          <p:nvPr/>
        </p:nvPicPr>
        <p:blipFill rotWithShape="1">
          <a:blip r:embed="rId3"/>
          <a:srcRect r="49878" b="-1111"/>
          <a:stretch/>
        </p:blipFill>
        <p:spPr>
          <a:xfrm>
            <a:off x="3495706" y="3412114"/>
            <a:ext cx="946836" cy="935026"/>
          </a:xfrm>
          <a:prstGeom prst="rect">
            <a:avLst/>
          </a:prstGeom>
        </p:spPr>
      </p:pic>
      <p:sp>
        <p:nvSpPr>
          <p:cNvPr id="113" name="TextBox 44">
            <a:extLst>
              <a:ext uri="{FF2B5EF4-FFF2-40B4-BE49-F238E27FC236}">
                <a16:creationId xmlns:a16="http://schemas.microsoft.com/office/drawing/2014/main" id="{A8EEED06-90E8-3D96-0A1B-4A3B6236E963}"/>
              </a:ext>
            </a:extLst>
          </p:cNvPr>
          <p:cNvSpPr txBox="1"/>
          <p:nvPr/>
        </p:nvSpPr>
        <p:spPr>
          <a:xfrm>
            <a:off x="3267909" y="4356327"/>
            <a:ext cx="1388906" cy="276999"/>
          </a:xfrm>
          <a:prstGeom prst="rect">
            <a:avLst/>
          </a:prstGeom>
          <a:noFill/>
        </p:spPr>
        <p:txBody>
          <a:bodyPr wrap="none" lIns="91440" tIns="45720" rIns="91440" bIns="45720" rtlCol="0" anchor="t">
            <a:spAutoFit/>
          </a:bodyPr>
          <a:lstStyle/>
          <a:p>
            <a:r>
              <a:rPr lang="en-US" sz="1200">
                <a:cs typeface="Calibri"/>
              </a:rPr>
              <a:t>Cloud storage blob </a:t>
            </a:r>
          </a:p>
        </p:txBody>
      </p:sp>
      <p:cxnSp>
        <p:nvCxnSpPr>
          <p:cNvPr id="114" name="Straight Arrow Connector 80">
            <a:extLst>
              <a:ext uri="{FF2B5EF4-FFF2-40B4-BE49-F238E27FC236}">
                <a16:creationId xmlns:a16="http://schemas.microsoft.com/office/drawing/2014/main" id="{C008DE93-2758-41EE-68EF-32A62685B3BB}"/>
              </a:ext>
            </a:extLst>
          </p:cNvPr>
          <p:cNvCxnSpPr>
            <a:cxnSpLocks/>
          </p:cNvCxnSpPr>
          <p:nvPr/>
        </p:nvCxnSpPr>
        <p:spPr>
          <a:xfrm>
            <a:off x="4602937" y="3895711"/>
            <a:ext cx="966350" cy="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84">
            <a:extLst>
              <a:ext uri="{FF2B5EF4-FFF2-40B4-BE49-F238E27FC236}">
                <a16:creationId xmlns:a16="http://schemas.microsoft.com/office/drawing/2014/main" id="{7C06C5F9-2E96-5B31-E551-61AF8FF35F4B}"/>
              </a:ext>
            </a:extLst>
          </p:cNvPr>
          <p:cNvCxnSpPr>
            <a:cxnSpLocks/>
          </p:cNvCxnSpPr>
          <p:nvPr/>
        </p:nvCxnSpPr>
        <p:spPr>
          <a:xfrm flipV="1">
            <a:off x="10889063" y="2749095"/>
            <a:ext cx="9525" cy="517043"/>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62">
            <a:extLst>
              <a:ext uri="{FF2B5EF4-FFF2-40B4-BE49-F238E27FC236}">
                <a16:creationId xmlns:a16="http://schemas.microsoft.com/office/drawing/2014/main" id="{3BAFAD60-DE9D-177C-B038-AF4E1E1662F5}"/>
              </a:ext>
            </a:extLst>
          </p:cNvPr>
          <p:cNvSpPr/>
          <p:nvPr/>
        </p:nvSpPr>
        <p:spPr>
          <a:xfrm>
            <a:off x="9556631" y="925041"/>
            <a:ext cx="2267240" cy="2010222"/>
          </a:xfrm>
          <a:prstGeom prst="rect">
            <a:avLst/>
          </a:prstGeom>
          <a:solidFill>
            <a:schemeClr val="accent1">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44">
            <a:extLst>
              <a:ext uri="{FF2B5EF4-FFF2-40B4-BE49-F238E27FC236}">
                <a16:creationId xmlns:a16="http://schemas.microsoft.com/office/drawing/2014/main" id="{95266D31-378D-6CE1-9338-013B0CB66563}"/>
              </a:ext>
            </a:extLst>
          </p:cNvPr>
          <p:cNvSpPr txBox="1"/>
          <p:nvPr/>
        </p:nvSpPr>
        <p:spPr>
          <a:xfrm>
            <a:off x="2227718" y="1284136"/>
            <a:ext cx="1969642" cy="276999"/>
          </a:xfrm>
          <a:prstGeom prst="rect">
            <a:avLst/>
          </a:prstGeom>
          <a:noFill/>
        </p:spPr>
        <p:txBody>
          <a:bodyPr wrap="none" lIns="91440" tIns="45720" rIns="91440" bIns="45720" rtlCol="0" anchor="t">
            <a:spAutoFit/>
          </a:bodyPr>
          <a:lstStyle/>
          <a:p>
            <a:r>
              <a:rPr lang="en-US" sz="1200" b="1">
                <a:cs typeface="Calibri"/>
              </a:rPr>
              <a:t>Training Anomaly detection</a:t>
            </a:r>
          </a:p>
        </p:txBody>
      </p:sp>
      <p:sp>
        <p:nvSpPr>
          <p:cNvPr id="120" name="TextBox 44">
            <a:extLst>
              <a:ext uri="{FF2B5EF4-FFF2-40B4-BE49-F238E27FC236}">
                <a16:creationId xmlns:a16="http://schemas.microsoft.com/office/drawing/2014/main" id="{B4ABBE58-E5E8-26A7-E6C0-B7DCF711B2E4}"/>
              </a:ext>
            </a:extLst>
          </p:cNvPr>
          <p:cNvSpPr txBox="1"/>
          <p:nvPr/>
        </p:nvSpPr>
        <p:spPr>
          <a:xfrm>
            <a:off x="1780194" y="5577945"/>
            <a:ext cx="1979196" cy="276999"/>
          </a:xfrm>
          <a:prstGeom prst="rect">
            <a:avLst/>
          </a:prstGeom>
          <a:noFill/>
        </p:spPr>
        <p:txBody>
          <a:bodyPr wrap="none" lIns="91440" tIns="45720" rIns="91440" bIns="45720" rtlCol="0" anchor="t">
            <a:spAutoFit/>
          </a:bodyPr>
          <a:lstStyle/>
          <a:p>
            <a:r>
              <a:rPr lang="en-US" sz="1200" b="1">
                <a:cs typeface="Calibri"/>
              </a:rPr>
              <a:t>Training Image classification</a:t>
            </a:r>
          </a:p>
        </p:txBody>
      </p:sp>
    </p:spTree>
    <p:extLst>
      <p:ext uri="{BB962C8B-B14F-4D97-AF65-F5344CB8AC3E}">
        <p14:creationId xmlns:p14="http://schemas.microsoft.com/office/powerpoint/2010/main" val="1841612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control panel, bus&#10;&#10;Description automatically generated">
            <a:extLst>
              <a:ext uri="{FF2B5EF4-FFF2-40B4-BE49-F238E27FC236}">
                <a16:creationId xmlns:a16="http://schemas.microsoft.com/office/drawing/2014/main" id="{AB28F555-4E99-47DF-A2E8-6E90E8C310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7858"/>
          <a:stretch/>
        </p:blipFill>
        <p:spPr>
          <a:xfrm>
            <a:off x="178540" y="197346"/>
            <a:ext cx="1291140" cy="1885454"/>
          </a:xfrm>
          <a:prstGeom prst="rect">
            <a:avLst/>
          </a:prstGeom>
        </p:spPr>
      </p:pic>
      <p:pic>
        <p:nvPicPr>
          <p:cNvPr id="2050" name="Picture 2" descr="The MathWorks Releases MATLAB Mobile iPhone App - Digital Engineering 24/7">
            <a:extLst>
              <a:ext uri="{FF2B5EF4-FFF2-40B4-BE49-F238E27FC236}">
                <a16:creationId xmlns:a16="http://schemas.microsoft.com/office/drawing/2014/main" id="{D63768CC-9BF9-44E6-90F8-AD86254C0FD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3514" y="197346"/>
            <a:ext cx="1003942" cy="1885454"/>
          </a:xfrm>
          <a:prstGeom prst="rect">
            <a:avLst/>
          </a:prstGeom>
          <a:noFill/>
          <a:extLst>
            <a:ext uri="{909E8E84-426E-40DD-AFC4-6F175D3DCCD1}">
              <a14:hiddenFill xmlns:a14="http://schemas.microsoft.com/office/drawing/2010/main">
                <a:solidFill>
                  <a:srgbClr val="FFFFFF"/>
                </a:solidFill>
              </a14:hiddenFill>
            </a:ext>
          </a:extLst>
        </p:spPr>
      </p:pic>
      <p:sp>
        <p:nvSpPr>
          <p:cNvPr id="2" name="กล่องข้อความ 1">
            <a:extLst>
              <a:ext uri="{FF2B5EF4-FFF2-40B4-BE49-F238E27FC236}">
                <a16:creationId xmlns:a16="http://schemas.microsoft.com/office/drawing/2014/main" id="{E6E7FD5E-62EA-80DC-9F2B-17165CD3CD2D}"/>
              </a:ext>
            </a:extLst>
          </p:cNvPr>
          <p:cNvSpPr txBox="1"/>
          <p:nvPr/>
        </p:nvSpPr>
        <p:spPr>
          <a:xfrm>
            <a:off x="178540" y="222747"/>
            <a:ext cx="1183491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ordia New"/>
              </a:rPr>
              <a:t>                                                       Data Collection</a:t>
            </a:r>
          </a:p>
          <a:p>
            <a:r>
              <a:rPr lang="en-US">
                <a:cs typeface="Cordia New"/>
              </a:rPr>
              <a:t>				1. M</a:t>
            </a:r>
            <a:r>
              <a:rPr lang="th-TH">
                <a:cs typeface="Cordia New"/>
              </a:rPr>
              <a:t>obile</a:t>
            </a:r>
            <a:r>
              <a:rPr lang="en-US">
                <a:cs typeface="Cordia New"/>
              </a:rPr>
              <a:t> sensor we use </a:t>
            </a:r>
            <a:r>
              <a:rPr lang="en-US" err="1">
                <a:cs typeface="Cordia New"/>
              </a:rPr>
              <a:t>Matlab</a:t>
            </a:r>
            <a:r>
              <a:rPr lang="en-US">
                <a:cs typeface="Cordia New"/>
              </a:rPr>
              <a:t> mobile</a:t>
            </a:r>
            <a:r>
              <a:rPr lang="th-TH">
                <a:cs typeface="Cordia New"/>
              </a:rPr>
              <a:t> for collect sensor data</a:t>
            </a:r>
            <a:r>
              <a:rPr lang="en-US">
                <a:cs typeface="Cordia New"/>
              </a:rPr>
              <a:t>.</a:t>
            </a:r>
          </a:p>
          <a:p>
            <a:r>
              <a:rPr lang="en-US">
                <a:cs typeface="Cordia New"/>
              </a:rPr>
              <a:t>				Sensor consist of </a:t>
            </a:r>
            <a:endParaRPr lang="th-TH">
              <a:cs typeface="Cordia New" panose="020B0304020202020204" pitchFamily="34" charset="-34"/>
            </a:endParaRPr>
          </a:p>
          <a:p>
            <a:r>
              <a:rPr lang="en-US">
                <a:cs typeface="Cordia New"/>
              </a:rPr>
              <a:t>					</a:t>
            </a:r>
            <a:r>
              <a:rPr lang="th-TH">
                <a:cs typeface="Cordia New"/>
              </a:rPr>
              <a:t>Acceleration : X, Y, Z  (m/s2)</a:t>
            </a:r>
            <a:endParaRPr lang="th-TH">
              <a:cs typeface="Cordia New" panose="020B0304020202020204" pitchFamily="34" charset="-34"/>
            </a:endParaRPr>
          </a:p>
          <a:p>
            <a:r>
              <a:rPr lang="en-US">
                <a:cs typeface="Cordia New"/>
              </a:rPr>
              <a:t>					</a:t>
            </a:r>
            <a:r>
              <a:rPr lang="th-TH">
                <a:cs typeface="Cordia New"/>
              </a:rPr>
              <a:t>Magnetic Field  :X, Y, Z (µT)</a:t>
            </a:r>
          </a:p>
          <a:p>
            <a:r>
              <a:rPr lang="en-US">
                <a:cs typeface="Cordia New"/>
              </a:rPr>
              <a:t>					</a:t>
            </a:r>
            <a:r>
              <a:rPr lang="th-TH">
                <a:cs typeface="Cordia New"/>
              </a:rPr>
              <a:t>Orientation : Azimuth, Pitch, Roll</a:t>
            </a:r>
          </a:p>
          <a:p>
            <a:r>
              <a:rPr lang="en-US">
                <a:cs typeface="Cordia New"/>
              </a:rPr>
              <a:t>					</a:t>
            </a:r>
            <a:r>
              <a:rPr lang="th-TH">
                <a:cs typeface="Cordia New"/>
              </a:rPr>
              <a:t>Angular Velocity : X, Y, Z (rad/s)</a:t>
            </a:r>
            <a:endParaRPr lang="th-TH">
              <a:cs typeface="Cordia New" panose="020B0304020202020204" pitchFamily="34" charset="-34"/>
            </a:endParaRPr>
          </a:p>
          <a:p>
            <a:r>
              <a:rPr lang="en-US">
                <a:cs typeface="Cordia New"/>
              </a:rPr>
              <a:t>					</a:t>
            </a:r>
            <a:r>
              <a:rPr lang="th-TH">
                <a:cs typeface="Cordia New"/>
              </a:rPr>
              <a:t>Position :  Latitude, Longitude, Speed, Course, Altitude, Horizontal Accuracy</a:t>
            </a:r>
          </a:p>
          <a:p>
            <a:endParaRPr lang="th-TH">
              <a:cs typeface="Cordia New"/>
            </a:endParaRPr>
          </a:p>
          <a:p>
            <a:r>
              <a:rPr lang="en-US">
                <a:cs typeface="Cordia New"/>
              </a:rPr>
              <a:t>Position of mobile we place it </a:t>
            </a:r>
            <a:r>
              <a:rPr lang="th-TH">
                <a:cs typeface="Cordia New"/>
              </a:rPr>
              <a:t>at </a:t>
            </a:r>
            <a:r>
              <a:rPr lang="en-US">
                <a:cs typeface="Cordia New"/>
              </a:rPr>
              <a:t>the </a:t>
            </a:r>
            <a:r>
              <a:rPr lang="th-TH">
                <a:cs typeface="Cordia New"/>
              </a:rPr>
              <a:t>console and the top of mobile point to front side of the car</a:t>
            </a:r>
            <a:r>
              <a:rPr lang="en-US">
                <a:cs typeface="Cordia New"/>
              </a:rPr>
              <a:t> and we use mobile sensor for make classification model to 7 category of anomaly road surface (Pothole, Manhole, Speed Bump, Lateral Crack, Longitudinal Crack, Repaired and Bridge Expansion Joint). After model detect area of road anomaly and we have geography information (Latitude, Longitude) to create dashboard visualize area issue and ranking severity to repaired.</a:t>
            </a:r>
          </a:p>
          <a:p>
            <a:endParaRPr lang="en-US">
              <a:cs typeface="Cordia New"/>
            </a:endParaRPr>
          </a:p>
          <a:p>
            <a:r>
              <a:rPr lang="en-US">
                <a:cs typeface="Cordia New"/>
              </a:rPr>
              <a:t>2. Video c</a:t>
            </a:r>
            <a:r>
              <a:rPr lang="th-TH">
                <a:cs typeface="Cordia New"/>
              </a:rPr>
              <a:t>amera for </a:t>
            </a:r>
            <a:r>
              <a:rPr lang="en-US">
                <a:cs typeface="Cordia New"/>
              </a:rPr>
              <a:t>c</a:t>
            </a:r>
            <a:r>
              <a:rPr lang="th-TH">
                <a:cs typeface="Cordia New"/>
              </a:rPr>
              <a:t>ollect </a:t>
            </a:r>
            <a:r>
              <a:rPr lang="en-US">
                <a:cs typeface="Cordia New"/>
              </a:rPr>
              <a:t>data of road condition, We need to feed more information to</a:t>
            </a:r>
            <a:r>
              <a:rPr lang="th-TH">
                <a:cs typeface="Cordia New"/>
              </a:rPr>
              <a:t> </a:t>
            </a:r>
            <a:r>
              <a:rPr lang="en-US">
                <a:cs typeface="Cordia New"/>
              </a:rPr>
              <a:t>Government agencies e.g. snap shot image of road condition that it matching in same time of anomaly detected. We convert video to image file and use custom vision to train model. </a:t>
            </a:r>
          </a:p>
          <a:p>
            <a:endParaRPr lang="en-US">
              <a:cs typeface="Cordia New"/>
            </a:endParaRPr>
          </a:p>
          <a:p>
            <a:endParaRPr lang="th-TH">
              <a:cs typeface="Cordia New"/>
            </a:endParaRPr>
          </a:p>
          <a:p>
            <a:endParaRPr lang="th-TH">
              <a:cs typeface="Cordia New"/>
            </a:endParaRPr>
          </a:p>
        </p:txBody>
      </p:sp>
      <p:cxnSp>
        <p:nvCxnSpPr>
          <p:cNvPr id="4" name="Straight Connector 3">
            <a:extLst>
              <a:ext uri="{FF2B5EF4-FFF2-40B4-BE49-F238E27FC236}">
                <a16:creationId xmlns:a16="http://schemas.microsoft.com/office/drawing/2014/main" id="{83856408-837C-40D0-9EF0-96249305B5C3}"/>
              </a:ext>
            </a:extLst>
          </p:cNvPr>
          <p:cNvCxnSpPr>
            <a:cxnSpLocks/>
          </p:cNvCxnSpPr>
          <p:nvPr/>
        </p:nvCxnSpPr>
        <p:spPr>
          <a:xfrm flipV="1">
            <a:off x="914400" y="290480"/>
            <a:ext cx="809114" cy="10980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44C2A3-F60A-47DF-962E-1F3DEF8B747D}"/>
              </a:ext>
            </a:extLst>
          </p:cNvPr>
          <p:cNvCxnSpPr>
            <a:cxnSpLocks/>
          </p:cNvCxnSpPr>
          <p:nvPr/>
        </p:nvCxnSpPr>
        <p:spPr>
          <a:xfrm>
            <a:off x="914400" y="1574800"/>
            <a:ext cx="906528" cy="4402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Speech Bubble: Rectangle with Corners Rounded 11">
            <a:extLst>
              <a:ext uri="{FF2B5EF4-FFF2-40B4-BE49-F238E27FC236}">
                <a16:creationId xmlns:a16="http://schemas.microsoft.com/office/drawing/2014/main" id="{8F158568-162A-4F4C-B298-9C5088F457E4}"/>
              </a:ext>
            </a:extLst>
          </p:cNvPr>
          <p:cNvSpPr/>
          <p:nvPr/>
        </p:nvSpPr>
        <p:spPr>
          <a:xfrm>
            <a:off x="296333" y="222747"/>
            <a:ext cx="618068" cy="276786"/>
          </a:xfrm>
          <a:prstGeom prst="wedgeRoundRectCallout">
            <a:avLst>
              <a:gd name="adj1" fmla="val -28341"/>
              <a:gd name="adj2" fmla="val 87716"/>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Video Camera</a:t>
            </a:r>
          </a:p>
        </p:txBody>
      </p:sp>
      <p:cxnSp>
        <p:nvCxnSpPr>
          <p:cNvPr id="14" name="Straight Connector 13">
            <a:extLst>
              <a:ext uri="{FF2B5EF4-FFF2-40B4-BE49-F238E27FC236}">
                <a16:creationId xmlns:a16="http://schemas.microsoft.com/office/drawing/2014/main" id="{FDEF6DF9-3326-4F8F-BFA4-1FCCF532C49B}"/>
              </a:ext>
            </a:extLst>
          </p:cNvPr>
          <p:cNvCxnSpPr>
            <a:cxnSpLocks/>
          </p:cNvCxnSpPr>
          <p:nvPr/>
        </p:nvCxnSpPr>
        <p:spPr>
          <a:xfrm flipV="1">
            <a:off x="914400" y="197346"/>
            <a:ext cx="880533" cy="11911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90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ight Triangle 104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48">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201" y="623275"/>
            <a:ext cx="5141626"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311A878-1679-4520-AEA9-46F3E685FF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98967" y="713121"/>
            <a:ext cx="4454701" cy="27062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ABB27C-A1C5-446E-948A-0B56C366D6BF}"/>
              </a:ext>
            </a:extLst>
          </p:cNvPr>
          <p:cNvSpPr txBox="1"/>
          <p:nvPr/>
        </p:nvSpPr>
        <p:spPr>
          <a:xfrm>
            <a:off x="89452" y="-3568"/>
            <a:ext cx="3571626" cy="463833"/>
          </a:xfrm>
          <a:prstGeom prst="rect">
            <a:avLst/>
          </a:prstGeom>
        </p:spPr>
        <p:txBody>
          <a:bodyPr vert="horz" lIns="91440" tIns="45720" rIns="91440" bIns="45720" rtlCol="0" anchor="t">
            <a:noAutofit/>
          </a:bodyPr>
          <a:lstStyle/>
          <a:p>
            <a:pPr>
              <a:lnSpc>
                <a:spcPct val="90000"/>
              </a:lnSpc>
              <a:spcAft>
                <a:spcPts val="600"/>
              </a:spcAft>
            </a:pPr>
            <a:r>
              <a:rPr lang="en-US" sz="4000" b="1"/>
              <a:t>Custom Vision</a:t>
            </a:r>
          </a:p>
        </p:txBody>
      </p:sp>
      <p:pic>
        <p:nvPicPr>
          <p:cNvPr id="4" name="Picture 4">
            <a:extLst>
              <a:ext uri="{FF2B5EF4-FFF2-40B4-BE49-F238E27FC236}">
                <a16:creationId xmlns:a16="http://schemas.microsoft.com/office/drawing/2014/main" id="{49668819-190A-4487-8A14-3C5DE6A658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8967" y="3166167"/>
            <a:ext cx="4654238" cy="2978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307780C-D6CE-4409-B92B-EAA6467F7EDC}"/>
              </a:ext>
            </a:extLst>
          </p:cNvPr>
          <p:cNvPicPr>
            <a:picLocks noChangeAspect="1"/>
          </p:cNvPicPr>
          <p:nvPr/>
        </p:nvPicPr>
        <p:blipFill>
          <a:blip r:embed="rId4"/>
          <a:stretch>
            <a:fillRect/>
          </a:stretch>
        </p:blipFill>
        <p:spPr>
          <a:xfrm>
            <a:off x="185365" y="1083540"/>
            <a:ext cx="5777720" cy="4290677"/>
          </a:xfrm>
          <a:prstGeom prst="rect">
            <a:avLst/>
          </a:prstGeom>
        </p:spPr>
      </p:pic>
      <p:sp>
        <p:nvSpPr>
          <p:cNvPr id="8" name="Rectangle 7">
            <a:extLst>
              <a:ext uri="{FF2B5EF4-FFF2-40B4-BE49-F238E27FC236}">
                <a16:creationId xmlns:a16="http://schemas.microsoft.com/office/drawing/2014/main" id="{5AFE907A-5867-4781-9885-E13304357000}"/>
              </a:ext>
            </a:extLst>
          </p:cNvPr>
          <p:cNvSpPr/>
          <p:nvPr/>
        </p:nvSpPr>
        <p:spPr>
          <a:xfrm>
            <a:off x="89452" y="623275"/>
            <a:ext cx="6140324" cy="56078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732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D97E7-A3E2-44F2-A40A-BB856171C57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b="1" kern="1200">
                <a:solidFill>
                  <a:schemeClr val="tx1"/>
                </a:solidFill>
                <a:latin typeface="+mj-lt"/>
                <a:ea typeface="+mj-ea"/>
                <a:cs typeface="+mj-cs"/>
              </a:rPr>
              <a:t>Visualization</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D91B55-2B5F-7BB5-F73D-BCE4FDD014CD}"/>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500"/>
              <a:t>We use Power BI to visualize our model's result by create interactive dashboard.</a:t>
            </a:r>
          </a:p>
          <a:p>
            <a:pPr marL="285750" indent="-228600">
              <a:lnSpc>
                <a:spcPct val="90000"/>
              </a:lnSpc>
              <a:spcAft>
                <a:spcPts val="600"/>
              </a:spcAft>
              <a:buFont typeface="Arial" panose="020B0604020202020204" pitchFamily="34" charset="0"/>
              <a:buChar char="•"/>
            </a:pPr>
            <a:endParaRPr lang="en-US" sz="1500"/>
          </a:p>
          <a:p>
            <a:pPr marL="285750" indent="-228600">
              <a:lnSpc>
                <a:spcPct val="90000"/>
              </a:lnSpc>
              <a:spcAft>
                <a:spcPts val="600"/>
              </a:spcAft>
              <a:buFont typeface="Arial" panose="020B0604020202020204" pitchFamily="34" charset="0"/>
              <a:buChar char="•"/>
            </a:pPr>
            <a:r>
              <a:rPr lang="en-US" sz="1500"/>
              <a:t>This dashboard could show the position on the map where the road surface have defect. It is including the classes of that defect.</a:t>
            </a:r>
          </a:p>
          <a:p>
            <a:pPr marL="285750" indent="-228600">
              <a:lnSpc>
                <a:spcPct val="90000"/>
              </a:lnSpc>
              <a:spcAft>
                <a:spcPts val="600"/>
              </a:spcAft>
              <a:buFont typeface="Arial" panose="020B0604020202020204" pitchFamily="34" charset="0"/>
              <a:buChar char="•"/>
            </a:pPr>
            <a:endParaRPr lang="en-US" sz="1500"/>
          </a:p>
          <a:p>
            <a:pPr marL="285750" indent="-228600">
              <a:lnSpc>
                <a:spcPct val="90000"/>
              </a:lnSpc>
              <a:spcAft>
                <a:spcPts val="600"/>
              </a:spcAft>
              <a:buFont typeface="Arial" panose="020B0604020202020204" pitchFamily="34" charset="0"/>
              <a:buChar char="•"/>
            </a:pPr>
            <a:r>
              <a:rPr lang="en-US" sz="1500"/>
              <a:t>User can click to show the picture of the road that stored in the Azure blob storage</a:t>
            </a:r>
          </a:p>
        </p:txBody>
      </p:sp>
      <p:pic>
        <p:nvPicPr>
          <p:cNvPr id="3" name="Picture 4">
            <a:extLst>
              <a:ext uri="{FF2B5EF4-FFF2-40B4-BE49-F238E27FC236}">
                <a16:creationId xmlns:a16="http://schemas.microsoft.com/office/drawing/2014/main" id="{8855D32B-4110-559D-6CA0-2EF477367E70}"/>
              </a:ext>
            </a:extLst>
          </p:cNvPr>
          <p:cNvPicPr>
            <a:picLocks noChangeAspect="1"/>
          </p:cNvPicPr>
          <p:nvPr/>
        </p:nvPicPr>
        <p:blipFill>
          <a:blip r:embed="rId2"/>
          <a:stretch>
            <a:fillRect/>
          </a:stretch>
        </p:blipFill>
        <p:spPr>
          <a:xfrm>
            <a:off x="4654296" y="1521847"/>
            <a:ext cx="6903720" cy="3814305"/>
          </a:xfrm>
          <a:prstGeom prst="rect">
            <a:avLst/>
          </a:prstGeom>
        </p:spPr>
      </p:pic>
    </p:spTree>
    <p:extLst>
      <p:ext uri="{BB962C8B-B14F-4D97-AF65-F5344CB8AC3E}">
        <p14:creationId xmlns:p14="http://schemas.microsoft.com/office/powerpoint/2010/main" val="331487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ABA9FC-5F92-F043-C786-E5043F3D6000}"/>
              </a:ext>
            </a:extLst>
          </p:cNvPr>
          <p:cNvSpPr/>
          <p:nvPr/>
        </p:nvSpPr>
        <p:spPr>
          <a:xfrm>
            <a:off x="3871609" y="3124390"/>
            <a:ext cx="1513746" cy="34028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5" name="Group 24">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6" name="Freeform: Shape 25">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2315A389-27C2-44DB-847F-74E4C61F7E7A}"/>
              </a:ext>
            </a:extLst>
          </p:cNvPr>
          <p:cNvSpPr>
            <a:spLocks noGrp="1"/>
          </p:cNvSpPr>
          <p:nvPr>
            <p:ph type="title"/>
          </p:nvPr>
        </p:nvSpPr>
        <p:spPr>
          <a:xfrm>
            <a:off x="961626" y="1254713"/>
            <a:ext cx="3855720" cy="791209"/>
          </a:xfrm>
        </p:spPr>
        <p:txBody>
          <a:bodyPr>
            <a:normAutofit/>
          </a:bodyPr>
          <a:lstStyle/>
          <a:p>
            <a:r>
              <a:rPr lang="en-US" sz="3600">
                <a:solidFill>
                  <a:schemeClr val="tx2"/>
                </a:solidFill>
              </a:rPr>
              <a:t>Prototype</a:t>
            </a:r>
          </a:p>
        </p:txBody>
      </p:sp>
      <p:sp>
        <p:nvSpPr>
          <p:cNvPr id="3" name="Content Placeholder 2">
            <a:extLst>
              <a:ext uri="{FF2B5EF4-FFF2-40B4-BE49-F238E27FC236}">
                <a16:creationId xmlns:a16="http://schemas.microsoft.com/office/drawing/2014/main" id="{058E3875-F7FA-4C8E-91D6-AB4B27D24452}"/>
              </a:ext>
            </a:extLst>
          </p:cNvPr>
          <p:cNvSpPr>
            <a:spLocks noGrp="1"/>
          </p:cNvSpPr>
          <p:nvPr>
            <p:ph idx="1"/>
          </p:nvPr>
        </p:nvSpPr>
        <p:spPr>
          <a:xfrm>
            <a:off x="6172200" y="577061"/>
            <a:ext cx="5221224" cy="6085421"/>
          </a:xfrm>
        </p:spPr>
        <p:txBody>
          <a:bodyPr vert="horz" lIns="91440" tIns="45720" rIns="91440" bIns="45720" rtlCol="0" anchor="ctr">
            <a:normAutofit/>
          </a:bodyPr>
          <a:lstStyle/>
          <a:p>
            <a:r>
              <a:rPr lang="en-US" sz="1800" dirty="0">
                <a:solidFill>
                  <a:schemeClr val="tx2"/>
                </a:solidFill>
                <a:cs typeface="Calibri" panose="020F0502020204030204"/>
              </a:rPr>
              <a:t>Power BI dashboard:</a:t>
            </a:r>
            <a:r>
              <a:rPr lang="en-US" sz="1800" dirty="0">
                <a:solidFill>
                  <a:schemeClr val="tx2"/>
                </a:solidFill>
                <a:ea typeface="+mn-lt"/>
                <a:cs typeface="+mn-lt"/>
              </a:rPr>
              <a:t> </a:t>
            </a:r>
            <a:br>
              <a:rPr lang="en-US" sz="1800" dirty="0">
                <a:solidFill>
                  <a:schemeClr val="tx2"/>
                </a:solidFill>
                <a:ea typeface="+mn-lt"/>
                <a:cs typeface="+mn-lt"/>
              </a:rPr>
            </a:br>
            <a:r>
              <a:rPr lang="en-US" sz="1800" dirty="0">
                <a:solidFill>
                  <a:schemeClr val="tx2"/>
                </a:solidFill>
                <a:ea typeface="+mn-lt"/>
                <a:cs typeface="+mn-lt"/>
                <a:hlinkClick r:id="rId4"/>
              </a:rPr>
              <a:t>https://app.powerbi.com/groups/95c4e5e5-909e-486f-9d01-69a43dbc85ce/reports/9df3468b-9016-4bea-b265-5bf0e3501dff?ctid=db5def6b-8fd8-4a3e-91dc-8db2501a6822&amp;pbi_source=linkShare</a:t>
            </a:r>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endParaRPr lang="en-US" sz="1800" dirty="0">
              <a:solidFill>
                <a:schemeClr val="tx2"/>
              </a:solidFill>
              <a:ea typeface="+mn-lt"/>
              <a:cs typeface="+mn-lt"/>
            </a:endParaRPr>
          </a:p>
          <a:p>
            <a:pPr marL="0" indent="0">
              <a:buNone/>
            </a:pPr>
            <a:endParaRPr lang="en-US" sz="1800" dirty="0">
              <a:solidFill>
                <a:schemeClr val="tx2"/>
              </a:solidFill>
              <a:cs typeface="Calibri" panose="020F0502020204030204"/>
            </a:endParaRPr>
          </a:p>
          <a:p>
            <a:r>
              <a:rPr lang="en-US" sz="1800" dirty="0">
                <a:solidFill>
                  <a:schemeClr val="tx2"/>
                </a:solidFill>
                <a:cs typeface="Calibri" panose="020F0502020204030204"/>
              </a:rPr>
              <a:t>Git hub:</a:t>
            </a:r>
            <a:br>
              <a:rPr lang="en-US" sz="1800" dirty="0">
                <a:solidFill>
                  <a:schemeClr val="tx2"/>
                </a:solidFill>
                <a:cs typeface="Calibri" panose="020F0502020204030204"/>
              </a:rPr>
            </a:br>
            <a:r>
              <a:rPr lang="en-US" sz="1800" b="0" i="0" dirty="0">
                <a:solidFill>
                  <a:schemeClr val="tx2"/>
                </a:solidFill>
                <a:effectLst/>
                <a:latin typeface="Times New Roman" panose="02020603050405020304" pitchFamily="18" charset="0"/>
                <a:hlinkClick r:id="rId5"/>
              </a:rPr>
              <a:t>https://github.com/bossthanison/ROAD-SURFACE-ANOMALY-DETECTION</a:t>
            </a:r>
            <a:endParaRPr lang="en-US" sz="1800" dirty="0">
              <a:solidFill>
                <a:schemeClr val="tx2"/>
              </a:solidFill>
              <a:cs typeface="Calibri"/>
            </a:endParaRPr>
          </a:p>
          <a:p>
            <a:endParaRPr lang="en-US" sz="1800" dirty="0">
              <a:solidFill>
                <a:schemeClr val="tx2"/>
              </a:solidFill>
              <a:cs typeface="Calibri"/>
            </a:endParaRPr>
          </a:p>
        </p:txBody>
      </p:sp>
      <p:pic>
        <p:nvPicPr>
          <p:cNvPr id="6" name="3A394155-C983-4A1D-B568-C5D582A884B8">
            <a:hlinkClick r:id="" action="ppaction://media"/>
            <a:extLst>
              <a:ext uri="{FF2B5EF4-FFF2-40B4-BE49-F238E27FC236}">
                <a16:creationId xmlns:a16="http://schemas.microsoft.com/office/drawing/2014/main" id="{94809C28-8895-4005-97B6-E95A4B69986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61460" y="2133561"/>
            <a:ext cx="5225310" cy="2987077"/>
          </a:xfrm>
          <a:prstGeom prst="rect">
            <a:avLst/>
          </a:prstGeom>
        </p:spPr>
      </p:pic>
      <p:sp>
        <p:nvSpPr>
          <p:cNvPr id="4" name="Isosceles Triangle 3">
            <a:extLst>
              <a:ext uri="{FF2B5EF4-FFF2-40B4-BE49-F238E27FC236}">
                <a16:creationId xmlns:a16="http://schemas.microsoft.com/office/drawing/2014/main" id="{35567AE0-3BB4-86EB-D8F2-349A3ECB651A}"/>
              </a:ext>
            </a:extLst>
          </p:cNvPr>
          <p:cNvSpPr/>
          <p:nvPr/>
        </p:nvSpPr>
        <p:spPr>
          <a:xfrm rot="5400000">
            <a:off x="5594776" y="3178570"/>
            <a:ext cx="714806" cy="28756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E7CDDA-E607-7AB8-F57B-4D779C59AEF0}"/>
              </a:ext>
            </a:extLst>
          </p:cNvPr>
          <p:cNvSpPr txBox="1"/>
          <p:nvPr/>
        </p:nvSpPr>
        <p:spPr>
          <a:xfrm>
            <a:off x="4348798" y="3131027"/>
            <a:ext cx="1457450" cy="369332"/>
          </a:xfrm>
          <a:prstGeom prst="rect">
            <a:avLst/>
          </a:prstGeom>
          <a:solidFill>
            <a:schemeClr val="accent4"/>
          </a:solidFill>
        </p:spPr>
        <p:txBody>
          <a:bodyPr wrap="none" rtlCol="0">
            <a:spAutoFit/>
          </a:bodyPr>
          <a:lstStyle/>
          <a:p>
            <a:r>
              <a:rPr lang="en-US" dirty="0"/>
              <a:t>See the video</a:t>
            </a:r>
          </a:p>
        </p:txBody>
      </p:sp>
    </p:spTree>
    <p:extLst>
      <p:ext uri="{BB962C8B-B14F-4D97-AF65-F5344CB8AC3E}">
        <p14:creationId xmlns:p14="http://schemas.microsoft.com/office/powerpoint/2010/main" val="334656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6AE5CF36E95B4CBE180A6D71464F77" ma:contentTypeVersion="10" ma:contentTypeDescription="Create a new document." ma:contentTypeScope="" ma:versionID="d7f6620ce91f9378af0631b3e28cb708">
  <xsd:schema xmlns:xsd="http://www.w3.org/2001/XMLSchema" xmlns:xs="http://www.w3.org/2001/XMLSchema" xmlns:p="http://schemas.microsoft.com/office/2006/metadata/properties" xmlns:ns2="90eae2c8-45a9-4cd6-9cf2-3df06d275ede" xmlns:ns3="5f852d09-5bd1-4fc6-8718-0d4f7eb8f6d9" targetNamespace="http://schemas.microsoft.com/office/2006/metadata/properties" ma:root="true" ma:fieldsID="7cdd76e6b917a422450e8bdffc7b8832" ns2:_="" ns3:_="">
    <xsd:import namespace="90eae2c8-45a9-4cd6-9cf2-3df06d275ede"/>
    <xsd:import namespace="5f852d09-5bd1-4fc6-8718-0d4f7eb8f6d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eae2c8-45a9-4cd6-9cf2-3df06d275e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66d9061-fd0a-4b4e-a177-43093eab586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f852d09-5bd1-4fc6-8718-0d4f7eb8f6d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dd55650-15c9-491f-87b4-6e7167caa4f4}" ma:internalName="TaxCatchAll" ma:showField="CatchAllData" ma:web="5f852d09-5bd1-4fc6-8718-0d4f7eb8f6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0eae2c8-45a9-4cd6-9cf2-3df06d275ede">
      <Terms xmlns="http://schemas.microsoft.com/office/infopath/2007/PartnerControls"/>
    </lcf76f155ced4ddcb4097134ff3c332f>
    <TaxCatchAll xmlns="5f852d09-5bd1-4fc6-8718-0d4f7eb8f6d9" xsi:nil="true"/>
  </documentManagement>
</p:properties>
</file>

<file path=customXml/itemProps1.xml><?xml version="1.0" encoding="utf-8"?>
<ds:datastoreItem xmlns:ds="http://schemas.openxmlformats.org/officeDocument/2006/customXml" ds:itemID="{B4681B5B-7C2F-4EF0-8B60-148EC5A4C7DF}">
  <ds:schemaRefs>
    <ds:schemaRef ds:uri="http://schemas.microsoft.com/sharepoint/v3/contenttype/forms"/>
  </ds:schemaRefs>
</ds:datastoreItem>
</file>

<file path=customXml/itemProps2.xml><?xml version="1.0" encoding="utf-8"?>
<ds:datastoreItem xmlns:ds="http://schemas.openxmlformats.org/officeDocument/2006/customXml" ds:itemID="{8B378A65-EEF3-45FF-8DA0-7D8629D6F1C9}"/>
</file>

<file path=customXml/itemProps3.xml><?xml version="1.0" encoding="utf-8"?>
<ds:datastoreItem xmlns:ds="http://schemas.openxmlformats.org/officeDocument/2006/customXml" ds:itemID="{FF5D22D7-7EED-4C73-8AB4-5D4B4BBA38D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TotalTime>
  <Words>575</Words>
  <Application>Microsoft Office PowerPoint</Application>
  <PresentationFormat>Widescreen</PresentationFormat>
  <Paragraphs>67</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Franklin Gothic Heavy</vt:lpstr>
      <vt:lpstr>proxima-nova</vt:lpstr>
      <vt:lpstr>Times New Roman</vt:lpstr>
      <vt:lpstr>Office Theme</vt:lpstr>
      <vt:lpstr>ROAD SURFACE  ANOMALY DETECTION</vt:lpstr>
      <vt:lpstr>Idea</vt:lpstr>
      <vt:lpstr>Problem Statement</vt:lpstr>
      <vt:lpstr>PowerPoint Presentation</vt:lpstr>
      <vt:lpstr>Approach</vt:lpstr>
      <vt:lpstr>PowerPoint Presentation</vt:lpstr>
      <vt:lpstr>PowerPoint Presentation</vt:lpstr>
      <vt:lpstr>Visualization</vt:lpstr>
      <vt:lpstr>Prototype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dc:title>
  <dc:creator>Phakorn Tantirapan</dc:creator>
  <cp:lastModifiedBy>Phakorn Tantirapan</cp:lastModifiedBy>
  <cp:revision>2</cp:revision>
  <dcterms:created xsi:type="dcterms:W3CDTF">2022-05-21T08:18:22Z</dcterms:created>
  <dcterms:modified xsi:type="dcterms:W3CDTF">2022-06-18T23:18:01Z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0x0101005F6AE5CF36E95B4CBE180A6D71464F77</vt:lpwstr>
  </property>
</Properties>
</file>